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256" r:id="rId2"/>
    <p:sldId id="276" r:id="rId3"/>
    <p:sldId id="257" r:id="rId4"/>
    <p:sldId id="258" r:id="rId5"/>
    <p:sldId id="275" r:id="rId6"/>
    <p:sldId id="259" r:id="rId7"/>
    <p:sldId id="274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71" r:id="rId16"/>
    <p:sldId id="268" r:id="rId17"/>
    <p:sldId id="269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23" autoAdjust="0"/>
  </p:normalViewPr>
  <p:slideViewPr>
    <p:cSldViewPr snapToGrid="0">
      <p:cViewPr varScale="1">
        <p:scale>
          <a:sx n="63" d="100"/>
          <a:sy n="63" d="100"/>
        </p:scale>
        <p:origin x="-132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62DC7-47D8-4B6F-A55F-6E3B31EC31F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17890-17C0-4EAB-9EBF-F0D30A2022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17890-17C0-4EAB-9EBF-F0D30A20228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4699-9899-41EF-983B-B88320D8B89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6F76-675F-47E4-BBA7-186ED9A10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65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4699-9899-41EF-983B-B88320D8B89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6F76-675F-47E4-BBA7-186ED9A10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18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4699-9899-41EF-983B-B88320D8B89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6F76-675F-47E4-BBA7-186ED9A10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70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4699-9899-41EF-983B-B88320D8B89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6F76-675F-47E4-BBA7-186ED9A10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140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4699-9899-41EF-983B-B88320D8B89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6F76-675F-47E4-BBA7-186ED9A10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578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4699-9899-41EF-983B-B88320D8B89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6F76-675F-47E4-BBA7-186ED9A10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4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4699-9899-41EF-983B-B88320D8B89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6F76-675F-47E4-BBA7-186ED9A10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83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4699-9899-41EF-983B-B88320D8B89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6F76-675F-47E4-BBA7-186ED9A10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72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4699-9899-41EF-983B-B88320D8B89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6F76-675F-47E4-BBA7-186ED9A10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30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4699-9899-41EF-983B-B88320D8B89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6F76-675F-47E4-BBA7-186ED9A10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68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4699-9899-41EF-983B-B88320D8B89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6F76-675F-47E4-BBA7-186ED9A10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2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F4699-9899-41EF-983B-B88320D8B89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6F76-675F-47E4-BBA7-186ED9A10D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508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ºÑÑÑÐ¾Ð¹ Ð¾Ð±Ð¾Ð¹ Ð¿ÑÐ°ÐºÑÐ¸ÐºÐ°">
            <a:extLst>
              <a:ext uri="{FF2B5EF4-FFF2-40B4-BE49-F238E27FC236}">
                <a16:creationId xmlns:a16="http://schemas.microsoft.com/office/drawing/2014/main" xmlns="" id="{5C63E3A3-36B9-4A3E-A4A0-547583D3F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068"/>
            <a:ext cx="12192000" cy="68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anilov\Desktop\logook.png">
            <a:extLst>
              <a:ext uri="{FF2B5EF4-FFF2-40B4-BE49-F238E27FC236}">
                <a16:creationId xmlns:a16="http://schemas.microsoft.com/office/drawing/2014/main" xmlns="" id="{41A3ED65-E827-4104-9AB8-6EF19B054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0132" y="2829143"/>
            <a:ext cx="2791719" cy="70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77CC3-FBA3-433C-B233-8859BC8AF127}"/>
              </a:ext>
            </a:extLst>
          </p:cNvPr>
          <p:cNvSpPr txBox="1"/>
          <p:nvPr/>
        </p:nvSpPr>
        <p:spPr>
          <a:xfrm>
            <a:off x="3759231" y="2166423"/>
            <a:ext cx="4673523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/>
              <a:t>Производственная практика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9CA52E-312C-4D02-B484-00432E1796CE}"/>
              </a:ext>
            </a:extLst>
          </p:cNvPr>
          <p:cNvSpPr txBox="1"/>
          <p:nvPr/>
        </p:nvSpPr>
        <p:spPr>
          <a:xfrm>
            <a:off x="5637371" y="6198606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Самара</a:t>
            </a:r>
            <a:br>
              <a:rPr lang="ru-RU" dirty="0"/>
            </a:br>
            <a:r>
              <a:rPr lang="ru-RU" dirty="0"/>
              <a:t>2018г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1040" y="5638800"/>
            <a:ext cx="3096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Студент группы ИСТб-51</a:t>
            </a:r>
            <a:br>
              <a:rPr lang="ru-RU" dirty="0" smtClean="0"/>
            </a:br>
            <a:r>
              <a:rPr lang="ru-RU" dirty="0" smtClean="0"/>
              <a:t>Насибов Ровшан Эльчин оглы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921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15AE73F-FC85-4FB2-962E-31FB2E567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2495" y="2535495"/>
            <a:ext cx="1787010" cy="1787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493BEBE-17DD-47FC-8EAD-091C325A9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8878" y="4322505"/>
            <a:ext cx="122413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danilov\Desktop\logook.png">
            <a:extLst>
              <a:ext uri="{FF2B5EF4-FFF2-40B4-BE49-F238E27FC236}">
                <a16:creationId xmlns:a16="http://schemas.microsoft.com/office/drawing/2014/main" xmlns="" id="{132BB890-E26E-48EE-A645-75CDC8D6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8878" y="6361954"/>
            <a:ext cx="1395860" cy="354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259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OpenCV logo">
            <a:extLst>
              <a:ext uri="{FF2B5EF4-FFF2-40B4-BE49-F238E27FC236}">
                <a16:creationId xmlns:a16="http://schemas.microsoft.com/office/drawing/2014/main" xmlns="" id="{5283B3C0-6D4F-4CDD-82C9-A5839274E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19922" y1="65972" x2="21224" y2="15625"/>
                        <a14:foregroundMark x1="24479" y1="61806" x2="79427" y2="62674"/>
                        <a14:foregroundMark x1="79036" y1="66319" x2="22135" y2="64931"/>
                        <a14:foregroundMark x1="22917" y1="13021" x2="75391" y2="14236"/>
                        <a14:foregroundMark x1="77734" y1="61458" x2="75521" y2="14931"/>
                        <a14:foregroundMark x1="79427" y1="65972" x2="78776" y2="21875"/>
                        <a14:foregroundMark x1="40495" y1="48090" x2="40495" y2="4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0737" y="2234179"/>
            <a:ext cx="3410526" cy="238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anilov\Desktop\logook.png">
            <a:extLst>
              <a:ext uri="{FF2B5EF4-FFF2-40B4-BE49-F238E27FC236}">
                <a16:creationId xmlns:a16="http://schemas.microsoft.com/office/drawing/2014/main" xmlns="" id="{D34AA315-6764-4248-A3B6-F697C2131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8878" y="6361954"/>
            <a:ext cx="1395860" cy="354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284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77E4CB-0031-4D56-AE87-EBBD35EBD872}"/>
              </a:ext>
            </a:extLst>
          </p:cNvPr>
          <p:cNvSpPr txBox="1"/>
          <p:nvPr/>
        </p:nvSpPr>
        <p:spPr>
          <a:xfrm>
            <a:off x="4877557" y="5616802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+mj-lt"/>
                <a:cs typeface="Arial" pitchFamily="34" charset="0"/>
              </a:rPr>
              <a:t>Распознавания объекта</a:t>
            </a:r>
            <a:endParaRPr lang="en-US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45D6179-7D3F-4617-B833-77D47B3BA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5776" y="1371129"/>
            <a:ext cx="7320448" cy="4115742"/>
          </a:xfrm>
          <a:prstGeom prst="rect">
            <a:avLst/>
          </a:prstGeom>
        </p:spPr>
      </p:pic>
      <p:pic>
        <p:nvPicPr>
          <p:cNvPr id="4" name="Picture 3" descr="C:\Users\danilov\Desktop\logook.png">
            <a:extLst>
              <a:ext uri="{FF2B5EF4-FFF2-40B4-BE49-F238E27FC236}">
                <a16:creationId xmlns:a16="http://schemas.microsoft.com/office/drawing/2014/main" xmlns="" id="{302C44A0-9EC1-4652-A352-0F4274B61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8878" y="6361954"/>
            <a:ext cx="1395860" cy="354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0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1BE138-0F5D-4463-BFCF-3DE806B3D3D4}"/>
              </a:ext>
            </a:extLst>
          </p:cNvPr>
          <p:cNvSpPr txBox="1"/>
          <p:nvPr/>
        </p:nvSpPr>
        <p:spPr>
          <a:xfrm>
            <a:off x="4437162" y="5255616"/>
            <a:ext cx="291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+mj-lt"/>
                <a:cs typeface="Arial" pitchFamily="34" charset="0"/>
              </a:rPr>
              <a:t>Регистрация факта доставки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4B73E543-0F8D-4C44-B5A5-6ED0E50144E8}"/>
              </a:ext>
            </a:extLst>
          </p:cNvPr>
          <p:cNvGrpSpPr/>
          <p:nvPr/>
        </p:nvGrpSpPr>
        <p:grpSpPr>
          <a:xfrm>
            <a:off x="3149992" y="1437844"/>
            <a:ext cx="3734746" cy="3934973"/>
            <a:chOff x="4860032" y="627534"/>
            <a:chExt cx="3971225" cy="4184130"/>
          </a:xfrm>
        </p:grpSpPr>
        <p:pic>
          <p:nvPicPr>
            <p:cNvPr id="4" name="Picture 2" descr="C:\Users\DimanLapTop\Desktop\СКД\inoi r7.png">
              <a:extLst>
                <a:ext uri="{FF2B5EF4-FFF2-40B4-BE49-F238E27FC236}">
                  <a16:creationId xmlns:a16="http://schemas.microsoft.com/office/drawing/2014/main" xmlns="" id="{696F7B11-BAE5-4FB5-BEF9-0530A21E4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0032" y="627534"/>
              <a:ext cx="2027009" cy="4184130"/>
            </a:xfrm>
            <a:prstGeom prst="rect">
              <a:avLst/>
            </a:prstGeom>
            <a:noFill/>
          </p:spPr>
        </p:pic>
        <p:pic>
          <p:nvPicPr>
            <p:cNvPr id="5" name="Picture 2" descr="C:\Users\DimanLapTop\Desktop\СКД\inoi r7.png">
              <a:extLst>
                <a:ext uri="{FF2B5EF4-FFF2-40B4-BE49-F238E27FC236}">
                  <a16:creationId xmlns:a16="http://schemas.microsoft.com/office/drawing/2014/main" xmlns="" id="{454FDE6E-03E8-46D3-97BE-6A53C6F2B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04248" y="627534"/>
              <a:ext cx="2027009" cy="4184130"/>
            </a:xfrm>
            <a:prstGeom prst="rect">
              <a:avLst/>
            </a:prstGeom>
            <a:noFill/>
          </p:spPr>
        </p:pic>
        <p:pic>
          <p:nvPicPr>
            <p:cNvPr id="6" name="Picture 3" descr="C:\Users\DimanLapTop\Desktop\СКД\сканер кодов наш2.png">
              <a:extLst>
                <a:ext uri="{FF2B5EF4-FFF2-40B4-BE49-F238E27FC236}">
                  <a16:creationId xmlns:a16="http://schemas.microsoft.com/office/drawing/2014/main" xmlns="" id="{AF4A4F30-E8B1-4082-A29D-E987CBD54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74091" y="1203598"/>
              <a:ext cx="1702365" cy="3024336"/>
            </a:xfrm>
            <a:prstGeom prst="rect">
              <a:avLst/>
            </a:prstGeom>
            <a:noFill/>
          </p:spPr>
        </p:pic>
        <p:pic>
          <p:nvPicPr>
            <p:cNvPr id="7" name="Picture 4" descr="C:\Users\DimanLapTop\Desktop\СКД\сканер кодов наш.png">
              <a:extLst>
                <a:ext uri="{FF2B5EF4-FFF2-40B4-BE49-F238E27FC236}">
                  <a16:creationId xmlns:a16="http://schemas.microsoft.com/office/drawing/2014/main" xmlns="" id="{24C9936E-937E-41B6-8DBD-671BF2B84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1203598"/>
              <a:ext cx="1698344" cy="3017193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1C38413-317C-4CD4-AF27-DA39CE0CA5D4}"/>
              </a:ext>
            </a:extLst>
          </p:cNvPr>
          <p:cNvSpPr/>
          <p:nvPr/>
        </p:nvSpPr>
        <p:spPr>
          <a:xfrm>
            <a:off x="524504" y="2697425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+mj-lt"/>
                <a:cs typeface="Arial" pitchFamily="34" charset="0"/>
              </a:rPr>
              <a:t>штрих-код</a:t>
            </a:r>
            <a:endParaRPr lang="ru-RU" dirty="0">
              <a:latin typeface="+mj-lt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17E60150-F0EF-4D08-A1FD-6D599B2DD4C1}"/>
              </a:ext>
            </a:extLst>
          </p:cNvPr>
          <p:cNvCxnSpPr/>
          <p:nvPr/>
        </p:nvCxnSpPr>
        <p:spPr>
          <a:xfrm>
            <a:off x="604911" y="3066757"/>
            <a:ext cx="26927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3" descr="C:\Users\danilov\Desktop\logook.png">
            <a:extLst>
              <a:ext uri="{FF2B5EF4-FFF2-40B4-BE49-F238E27FC236}">
                <a16:creationId xmlns:a16="http://schemas.microsoft.com/office/drawing/2014/main" xmlns="" id="{F8B96D68-3372-4CCE-9096-EF178E2C2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8878" y="6361954"/>
            <a:ext cx="1395860" cy="354175"/>
          </a:xfrm>
          <a:prstGeom prst="rect">
            <a:avLst/>
          </a:prstGeom>
          <a:noFill/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017C837C-A760-4EDF-9233-10BDD30D2BF9}"/>
              </a:ext>
            </a:extLst>
          </p:cNvPr>
          <p:cNvGrpSpPr/>
          <p:nvPr/>
        </p:nvGrpSpPr>
        <p:grpSpPr>
          <a:xfrm>
            <a:off x="6786262" y="1450383"/>
            <a:ext cx="1930023" cy="3934973"/>
            <a:chOff x="8065840" y="1202779"/>
            <a:chExt cx="2010908" cy="4099883"/>
          </a:xfrm>
        </p:grpSpPr>
        <p:pic>
          <p:nvPicPr>
            <p:cNvPr id="12" name="Picture 2" descr="C:\Users\DimanLapTop\Desktop\СКД\inoi r7.png">
              <a:extLst>
                <a:ext uri="{FF2B5EF4-FFF2-40B4-BE49-F238E27FC236}">
                  <a16:creationId xmlns:a16="http://schemas.microsoft.com/office/drawing/2014/main" xmlns="" id="{F65E870F-9646-4CC3-A1B6-6B0345257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65840" y="1202779"/>
              <a:ext cx="2010908" cy="4099883"/>
            </a:xfrm>
            <a:prstGeom prst="rect">
              <a:avLst/>
            </a:prstGeom>
            <a:noFill/>
          </p:spPr>
        </p:pic>
        <p:pic>
          <p:nvPicPr>
            <p:cNvPr id="13" name="Picture 3" descr="C:\Users\DimanLapTop\Desktop\СКД\доставка_3.png">
              <a:extLst>
                <a:ext uri="{FF2B5EF4-FFF2-40B4-BE49-F238E27FC236}">
                  <a16:creationId xmlns:a16="http://schemas.microsoft.com/office/drawing/2014/main" xmlns="" id="{94FE0BC3-FF3D-4C82-BF34-F43E780E6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08761" y="1736922"/>
              <a:ext cx="1725065" cy="3027000"/>
            </a:xfrm>
            <a:prstGeom prst="rect">
              <a:avLst/>
            </a:prstGeom>
            <a:noFill/>
          </p:spPr>
        </p:pic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8DF5641-F101-436F-9A83-BA15F3C57420}"/>
              </a:ext>
            </a:extLst>
          </p:cNvPr>
          <p:cNvSpPr/>
          <p:nvPr/>
        </p:nvSpPr>
        <p:spPr>
          <a:xfrm>
            <a:off x="9497539" y="3665752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+mj-lt"/>
                <a:cs typeface="Arial" pitchFamily="34" charset="0"/>
              </a:rPr>
              <a:t>адрес </a:t>
            </a:r>
            <a:endParaRPr lang="ru-RU" dirty="0">
              <a:latin typeface="+mj-lt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87BF685-4DE0-44B6-A1F5-7A4AEB3F599D}"/>
              </a:ext>
            </a:extLst>
          </p:cNvPr>
          <p:cNvCxnSpPr>
            <a:cxnSpLocks/>
          </p:cNvCxnSpPr>
          <p:nvPr/>
        </p:nvCxnSpPr>
        <p:spPr>
          <a:xfrm>
            <a:off x="8345836" y="4035084"/>
            <a:ext cx="230340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716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8A9A0326-1569-44E7-87EF-A91723F3F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179" y="2363179"/>
            <a:ext cx="2131642" cy="2131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anilov\Desktop\logook.png">
            <a:extLst>
              <a:ext uri="{FF2B5EF4-FFF2-40B4-BE49-F238E27FC236}">
                <a16:creationId xmlns:a16="http://schemas.microsoft.com/office/drawing/2014/main" xmlns="" id="{9C0CCE38-6460-43E1-9F61-395EF4E34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8878" y="6361954"/>
            <a:ext cx="1395860" cy="354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157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C58BA5-9225-43AD-A8E8-167F3B656A8D}"/>
              </a:ext>
            </a:extLst>
          </p:cNvPr>
          <p:cNvSpPr txBox="1"/>
          <p:nvPr/>
        </p:nvSpPr>
        <p:spPr>
          <a:xfrm>
            <a:off x="3907668" y="5456451"/>
            <a:ext cx="437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+mj-lt"/>
                <a:cs typeface="Arial" pitchFamily="34" charset="0"/>
              </a:rPr>
              <a:t>Картография, </a:t>
            </a:r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Open Street Maps and Tail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E2A48A-CC98-434E-A8D1-DDBF365DA5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7225" y="1401548"/>
            <a:ext cx="6717550" cy="4054903"/>
          </a:xfrm>
          <a:prstGeom prst="rect">
            <a:avLst/>
          </a:prstGeom>
        </p:spPr>
      </p:pic>
      <p:pic>
        <p:nvPicPr>
          <p:cNvPr id="8" name="Picture 3" descr="C:\Users\danilov\Desktop\logook.png">
            <a:extLst>
              <a:ext uri="{FF2B5EF4-FFF2-40B4-BE49-F238E27FC236}">
                <a16:creationId xmlns:a16="http://schemas.microsoft.com/office/drawing/2014/main" xmlns="" id="{02974350-E211-41CB-95D1-4D6CCE01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8878" y="6361954"/>
            <a:ext cx="1395860" cy="354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238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019BAB-A68A-4E99-8073-CB46D087E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166" y="2996417"/>
            <a:ext cx="2477667" cy="1019789"/>
          </a:xfrm>
          <a:prstGeom prst="roundRect">
            <a:avLst>
              <a:gd name="adj" fmla="val 113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:\Users\danilov\Desktop\logook.png">
            <a:extLst>
              <a:ext uri="{FF2B5EF4-FFF2-40B4-BE49-F238E27FC236}">
                <a16:creationId xmlns:a16="http://schemas.microsoft.com/office/drawing/2014/main" xmlns="" id="{6AF4BD1C-26CF-478A-80CF-4393FB8C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8878" y="6361954"/>
            <a:ext cx="1395860" cy="354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730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0E0D0F-0770-4233-81C2-3086B75CBA07}"/>
              </a:ext>
            </a:extLst>
          </p:cNvPr>
          <p:cNvSpPr txBox="1"/>
          <p:nvPr/>
        </p:nvSpPr>
        <p:spPr>
          <a:xfrm>
            <a:off x="9040123" y="3893952"/>
            <a:ext cx="186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Open Street Maps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701350-D9DE-4FBC-A46A-C1E4576D49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3039" y="2072427"/>
            <a:ext cx="2332961" cy="3110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DAEB30-5BE1-4F8E-904B-403D25EAE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414" y="2072426"/>
            <a:ext cx="2332961" cy="3110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C04465-D222-4221-838E-992E82768CB5}"/>
              </a:ext>
            </a:extLst>
          </p:cNvPr>
          <p:cNvSpPr txBox="1"/>
          <p:nvPr/>
        </p:nvSpPr>
        <p:spPr>
          <a:xfrm>
            <a:off x="1026943" y="1887761"/>
            <a:ext cx="2601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Координаты месторасположения устройства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Время получения координата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DAE8B14-9DD3-488B-AAC2-D26E51E6756D}"/>
              </a:ext>
            </a:extLst>
          </p:cNvPr>
          <p:cNvCxnSpPr>
            <a:cxnSpLocks/>
          </p:cNvCxnSpPr>
          <p:nvPr/>
        </p:nvCxnSpPr>
        <p:spPr>
          <a:xfrm>
            <a:off x="1026943" y="3443068"/>
            <a:ext cx="324795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3" descr="C:\Users\danilov\Desktop\logook.png">
            <a:extLst>
              <a:ext uri="{FF2B5EF4-FFF2-40B4-BE49-F238E27FC236}">
                <a16:creationId xmlns:a16="http://schemas.microsoft.com/office/drawing/2014/main" xmlns="" id="{55C6C4C4-DF1B-4960-8FFF-8E66A4BE3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8878" y="6361954"/>
            <a:ext cx="1395860" cy="354175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D4AE450-699C-4C99-863A-9D94EB75AF91}"/>
              </a:ext>
            </a:extLst>
          </p:cNvPr>
          <p:cNvCxnSpPr>
            <a:cxnSpLocks/>
          </p:cNvCxnSpPr>
          <p:nvPr/>
        </p:nvCxnSpPr>
        <p:spPr>
          <a:xfrm>
            <a:off x="8081324" y="3866590"/>
            <a:ext cx="268263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843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Users\danilov\Desktop\logook.png">
            <a:extLst>
              <a:ext uri="{FF2B5EF4-FFF2-40B4-BE49-F238E27FC236}">
                <a16:creationId xmlns:a16="http://schemas.microsoft.com/office/drawing/2014/main" xmlns="" id="{FC89BCB5-6FE1-40EA-B85D-AC8EA5CB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8878" y="6361954"/>
            <a:ext cx="1395860" cy="354175"/>
          </a:xfrm>
          <a:prstGeom prst="rect">
            <a:avLst/>
          </a:prstGeom>
          <a:noFill/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F316211-2750-43FA-B93D-6D6BCD597826}"/>
              </a:ext>
            </a:extLst>
          </p:cNvPr>
          <p:cNvGrpSpPr/>
          <p:nvPr/>
        </p:nvGrpSpPr>
        <p:grpSpPr>
          <a:xfrm>
            <a:off x="4114665" y="1305197"/>
            <a:ext cx="3932056" cy="4104026"/>
            <a:chOff x="2742812" y="945682"/>
            <a:chExt cx="4502204" cy="4699110"/>
          </a:xfrm>
        </p:grpSpPr>
        <p:pic>
          <p:nvPicPr>
            <p:cNvPr id="15" name="Picture 2" descr="C:\Users\DimanLapTop\Desktop\СКД\inoi r7.png">
              <a:extLst>
                <a:ext uri="{FF2B5EF4-FFF2-40B4-BE49-F238E27FC236}">
                  <a16:creationId xmlns:a16="http://schemas.microsoft.com/office/drawing/2014/main" xmlns="" id="{3B77F6F3-7944-416D-BCFE-006526F1E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6982" y="945682"/>
              <a:ext cx="2298034" cy="4685281"/>
            </a:xfrm>
            <a:prstGeom prst="rect">
              <a:avLst/>
            </a:prstGeom>
            <a:noFill/>
          </p:spPr>
        </p:pic>
        <p:pic>
          <p:nvPicPr>
            <p:cNvPr id="17" name="Picture 2" descr="C:\Users\DimanLapTop\Downloads\доставка.png">
              <a:extLst>
                <a:ext uri="{FF2B5EF4-FFF2-40B4-BE49-F238E27FC236}">
                  <a16:creationId xmlns:a16="http://schemas.microsoft.com/office/drawing/2014/main" xmlns="" id="{C35DAF82-05FD-477C-B91A-1DC137B05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7884" y="1598742"/>
              <a:ext cx="1967746" cy="3459208"/>
            </a:xfrm>
            <a:prstGeom prst="rect">
              <a:avLst/>
            </a:prstGeom>
            <a:noFill/>
          </p:spPr>
        </p:pic>
        <p:pic>
          <p:nvPicPr>
            <p:cNvPr id="25" name="Picture 2" descr="C:\Users\DimanLapTop\Desktop\СКД\inoi r7.png">
              <a:extLst>
                <a:ext uri="{FF2B5EF4-FFF2-40B4-BE49-F238E27FC236}">
                  <a16:creationId xmlns:a16="http://schemas.microsoft.com/office/drawing/2014/main" xmlns="" id="{1B039992-6821-470A-963F-A5A24F70E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2812" y="945682"/>
              <a:ext cx="2276492" cy="4699110"/>
            </a:xfrm>
            <a:prstGeom prst="rect">
              <a:avLst/>
            </a:prstGeom>
            <a:noFill/>
          </p:spPr>
        </p:pic>
        <p:pic>
          <p:nvPicPr>
            <p:cNvPr id="26" name="Picture 4" descr="C:\Users\DimanLapTop\Desktop\СКД\доставка-карта-наш.png">
              <a:extLst>
                <a:ext uri="{FF2B5EF4-FFF2-40B4-BE49-F238E27FC236}">
                  <a16:creationId xmlns:a16="http://schemas.microsoft.com/office/drawing/2014/main" xmlns="" id="{B44D82EF-E7EE-428D-BE23-6ADCE2C591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08025" y="1598742"/>
              <a:ext cx="1950377" cy="3459208"/>
            </a:xfrm>
            <a:prstGeom prst="rect">
              <a:avLst/>
            </a:prstGeom>
            <a:noFill/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CD38D0F-1F89-428F-89F7-2751681A243D}"/>
              </a:ext>
            </a:extLst>
          </p:cNvPr>
          <p:cNvSpPr txBox="1"/>
          <p:nvPr/>
        </p:nvSpPr>
        <p:spPr>
          <a:xfrm>
            <a:off x="2413149" y="2373924"/>
            <a:ext cx="101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E69CDD1B-5CE0-419E-AFA2-AA5BD091F1A8}"/>
              </a:ext>
            </a:extLst>
          </p:cNvPr>
          <p:cNvCxnSpPr>
            <a:cxnSpLocks/>
          </p:cNvCxnSpPr>
          <p:nvPr/>
        </p:nvCxnSpPr>
        <p:spPr>
          <a:xfrm>
            <a:off x="2413149" y="2373924"/>
            <a:ext cx="184767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C333CCB-B4C6-43D4-B38B-2B493B1C08CF}"/>
              </a:ext>
            </a:extLst>
          </p:cNvPr>
          <p:cNvSpPr txBox="1"/>
          <p:nvPr/>
        </p:nvSpPr>
        <p:spPr>
          <a:xfrm>
            <a:off x="9158068" y="2437954"/>
            <a:ext cx="115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После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C9D74BCE-8C62-4B40-B5E4-D136E798B269}"/>
              </a:ext>
            </a:extLst>
          </p:cNvPr>
          <p:cNvCxnSpPr>
            <a:cxnSpLocks/>
          </p:cNvCxnSpPr>
          <p:nvPr/>
        </p:nvCxnSpPr>
        <p:spPr>
          <a:xfrm>
            <a:off x="7898786" y="2807286"/>
            <a:ext cx="236583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262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91CA07-8161-417C-97A4-9F3D01E9D049}"/>
              </a:ext>
            </a:extLst>
          </p:cNvPr>
          <p:cNvSpPr txBox="1"/>
          <p:nvPr/>
        </p:nvSpPr>
        <p:spPr>
          <a:xfrm>
            <a:off x="3629465" y="2439249"/>
            <a:ext cx="4041785" cy="163121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000" b="1" dirty="0"/>
              <a:t>Урок, который я извлек</a:t>
            </a:r>
            <a:br>
              <a:rPr lang="ru-RU" sz="2000" b="1" dirty="0"/>
            </a:br>
            <a:r>
              <a:rPr lang="ru-RU" sz="2000" b="1" dirty="0"/>
              <a:t>и которому следую всю жизнь,</a:t>
            </a:r>
            <a:br>
              <a:rPr lang="ru-RU" sz="2000" b="1" dirty="0"/>
            </a:br>
            <a:r>
              <a:rPr lang="ru-RU" sz="2000" b="1" dirty="0"/>
              <a:t> состоял в том, что надо пытаться,</a:t>
            </a:r>
            <a:br>
              <a:rPr lang="ru-RU" sz="2000" b="1" dirty="0"/>
            </a:br>
            <a:r>
              <a:rPr lang="ru-RU" sz="2000" b="1" dirty="0"/>
              <a:t> и пытаться, и  опять пытаться </a:t>
            </a:r>
            <a:br>
              <a:rPr lang="ru-RU" sz="2000" b="1" dirty="0"/>
            </a:br>
            <a:r>
              <a:rPr lang="ru-RU" sz="2000" b="1" dirty="0"/>
              <a:t>- но никогда не сдаваться!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D48CF9-E3D6-4A4D-A6D8-94123EFD4CA3}"/>
              </a:ext>
            </a:extLst>
          </p:cNvPr>
          <p:cNvSpPr txBox="1"/>
          <p:nvPr/>
        </p:nvSpPr>
        <p:spPr>
          <a:xfrm>
            <a:off x="3629464" y="1702006"/>
            <a:ext cx="404178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Спасибо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B1E8F3-E1D1-47AA-909F-3F0636887EFD}"/>
              </a:ext>
            </a:extLst>
          </p:cNvPr>
          <p:cNvSpPr txBox="1"/>
          <p:nvPr/>
        </p:nvSpPr>
        <p:spPr>
          <a:xfrm>
            <a:off x="7671249" y="4632775"/>
            <a:ext cx="175958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i="1" dirty="0"/>
              <a:t>Ричард </a:t>
            </a:r>
            <a:r>
              <a:rPr lang="ru-RU" i="1" dirty="0" err="1"/>
              <a:t>Брэнсон</a:t>
            </a:r>
            <a:endParaRPr lang="ru-RU" i="1" dirty="0"/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xmlns="" id="{0E7DC2BE-1ECF-48BE-B2D6-D900E5F0EC48}"/>
              </a:ext>
            </a:extLst>
          </p:cNvPr>
          <p:cNvCxnSpPr>
            <a:stCxn id="2" idx="3"/>
            <a:endCxn id="4" idx="0"/>
          </p:cNvCxnSpPr>
          <p:nvPr/>
        </p:nvCxnSpPr>
        <p:spPr>
          <a:xfrm>
            <a:off x="7671250" y="3254857"/>
            <a:ext cx="879791" cy="1377918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761FA91F-CA9C-4920-9E54-EC012F221B8B}"/>
              </a:ext>
            </a:extLst>
          </p:cNvPr>
          <p:cNvSpPr/>
          <p:nvPr/>
        </p:nvSpPr>
        <p:spPr>
          <a:xfrm>
            <a:off x="5225980" y="321868"/>
            <a:ext cx="848751" cy="848751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BD5E6881-E9EC-4D58-A2ED-B72BC605A8F2}"/>
              </a:ext>
            </a:extLst>
          </p:cNvPr>
          <p:cNvCxnSpPr>
            <a:stCxn id="8" idx="4"/>
            <a:endCxn id="3" idx="0"/>
          </p:cNvCxnSpPr>
          <p:nvPr/>
        </p:nvCxnSpPr>
        <p:spPr>
          <a:xfrm>
            <a:off x="5650356" y="1170619"/>
            <a:ext cx="1" cy="5313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EB501C-64E9-4AE9-9F60-99E586EC5CC8}"/>
              </a:ext>
            </a:extLst>
          </p:cNvPr>
          <p:cNvSpPr txBox="1"/>
          <p:nvPr/>
        </p:nvSpPr>
        <p:spPr>
          <a:xfrm>
            <a:off x="5417759" y="423078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1699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danilov\Desktop\logook.png">
            <a:extLst>
              <a:ext uri="{FF2B5EF4-FFF2-40B4-BE49-F238E27FC236}">
                <a16:creationId xmlns:a16="http://schemas.microsoft.com/office/drawing/2014/main" xmlns="" id="{41A3ED65-E827-4104-9AB8-6EF19B054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02266" y="2998708"/>
            <a:ext cx="3391698" cy="86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3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1DC2345C-F771-47D2-8F2A-803D46FA9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734" b="89844" l="2344" r="95508">
                        <a14:foregroundMark x1="47266" y1="18945" x2="47266" y2="18945"/>
                        <a14:foregroundMark x1="59180" y1="20703" x2="59180" y2="20703"/>
                        <a14:foregroundMark x1="63086" y1="20117" x2="63086" y2="20117"/>
                        <a14:foregroundMark x1="66602" y1="21875" x2="66602" y2="21875"/>
                        <a14:foregroundMark x1="72266" y1="65234" x2="72266" y2="65234"/>
                        <a14:foregroundMark x1="59961" y1="75586" x2="59961" y2="75586"/>
                        <a14:foregroundMark x1="49414" y1="74414" x2="49414" y2="74414"/>
                        <a14:foregroundMark x1="38086" y1="73242" x2="38086" y2="73242"/>
                        <a14:foregroundMark x1="37891" y1="78320" x2="37891" y2="78320"/>
                        <a14:foregroundMark x1="47656" y1="86328" x2="47656" y2="86328"/>
                        <a14:foregroundMark x1="56055" y1="85547" x2="56055" y2="85547"/>
                        <a14:foregroundMark x1="51953" y1="79102" x2="51953" y2="79102"/>
                        <a14:foregroundMark x1="49805" y1="76758" x2="49805" y2="76758"/>
                        <a14:foregroundMark x1="44922" y1="71875" x2="44922" y2="71875"/>
                        <a14:foregroundMark x1="55273" y1="71875" x2="55273" y2="71875"/>
                        <a14:foregroundMark x1="55469" y1="75586" x2="55469" y2="75586"/>
                        <a14:foregroundMark x1="43359" y1="75977" x2="43359" y2="75977"/>
                        <a14:foregroundMark x1="64453" y1="78906" x2="64453" y2="78906"/>
                        <a14:foregroundMark x1="33398" y1="24219" x2="33398" y2="24219"/>
                        <a14:foregroundMark x1="31836" y1="23438" x2="31836" y2="23438"/>
                        <a14:foregroundMark x1="34766" y1="18750" x2="34766" y2="18750"/>
                        <a14:foregroundMark x1="36328" y1="21094" x2="36328" y2="21094"/>
                        <a14:foregroundMark x1="41016" y1="18945" x2="41016" y2="18945"/>
                        <a14:foregroundMark x1="40820" y1="21289" x2="40820" y2="21289"/>
                        <a14:foregroundMark x1="42578" y1="21484" x2="42578" y2="21484"/>
                        <a14:foregroundMark x1="41016" y1="24023" x2="41016" y2="24023"/>
                        <a14:foregroundMark x1="45703" y1="23828" x2="45703" y2="23828"/>
                        <a14:foregroundMark x1="50195" y1="22070" x2="50195" y2="22070"/>
                        <a14:foregroundMark x1="54297" y1="24023" x2="54297" y2="24023"/>
                        <a14:foregroundMark x1="58203" y1="22070" x2="58203" y2="22070"/>
                        <a14:foregroundMark x1="59766" y1="24023" x2="59766" y2="24023"/>
                        <a14:foregroundMark x1="62109" y1="24609" x2="62109" y2="24609"/>
                        <a14:foregroundMark x1="65430" y1="18750" x2="65430" y2="18750"/>
                        <a14:foregroundMark x1="68359" y1="23633" x2="68359" y2="23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6861" y="1841023"/>
            <a:ext cx="2925648" cy="292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7A162A-BD8C-4D9A-9170-956E07F61E9D}"/>
              </a:ext>
            </a:extLst>
          </p:cNvPr>
          <p:cNvSpPr txBox="1"/>
          <p:nvPr/>
        </p:nvSpPr>
        <p:spPr bwMode="hidden">
          <a:xfrm>
            <a:off x="3853506" y="589778"/>
            <a:ext cx="4731131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  <a:latin typeface="+mj-lt"/>
                <a:cs typeface="Arial" pitchFamily="34" charset="0"/>
              </a:rPr>
              <a:t>Поставленная задача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366A1FA1-F629-4593-91D8-575A7D86A471}"/>
              </a:ext>
            </a:extLst>
          </p:cNvPr>
          <p:cNvGrpSpPr/>
          <p:nvPr/>
        </p:nvGrpSpPr>
        <p:grpSpPr>
          <a:xfrm>
            <a:off x="4096552" y="1265692"/>
            <a:ext cx="4212776" cy="4216852"/>
            <a:chOff x="2813243" y="737301"/>
            <a:chExt cx="5669912" cy="5932440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9C05694C-C31C-482C-94E7-9E71549D1856}"/>
                </a:ext>
              </a:extLst>
            </p:cNvPr>
            <p:cNvGrpSpPr/>
            <p:nvPr/>
          </p:nvGrpSpPr>
          <p:grpSpPr>
            <a:xfrm>
              <a:off x="2813243" y="737301"/>
              <a:ext cx="2856668" cy="5896705"/>
              <a:chOff x="1118641" y="480647"/>
              <a:chExt cx="2856668" cy="5896705"/>
            </a:xfrm>
          </p:grpSpPr>
          <p:pic>
            <p:nvPicPr>
              <p:cNvPr id="9" name="Picture 2" descr="C:\Users\DimanLapTop\Desktop\СКД\inoi r7.png">
                <a:extLst>
                  <a:ext uri="{FF2B5EF4-FFF2-40B4-BE49-F238E27FC236}">
                    <a16:creationId xmlns:a16="http://schemas.microsoft.com/office/drawing/2014/main" xmlns="" id="{7895C6E4-F65C-4105-9F3F-78B4064492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18641" y="480647"/>
                <a:ext cx="2856668" cy="5896705"/>
              </a:xfrm>
              <a:prstGeom prst="rect">
                <a:avLst/>
              </a:prstGeom>
              <a:noFill/>
            </p:spPr>
          </p:pic>
          <p:pic>
            <p:nvPicPr>
              <p:cNvPr id="10" name="Picture 3" descr="C:\Users\DimanLapTop\Desktop\СКД\главный.png">
                <a:extLst>
                  <a:ext uri="{FF2B5EF4-FFF2-40B4-BE49-F238E27FC236}">
                    <a16:creationId xmlns:a16="http://schemas.microsoft.com/office/drawing/2014/main" xmlns="" id="{E6DA767C-A9B0-4389-A13C-8CFCA55C56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29203" y="1297309"/>
                <a:ext cx="2435545" cy="4334852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3A18E3A5-F804-411A-8491-AF6BFE8A6C9E}"/>
                </a:ext>
              </a:extLst>
            </p:cNvPr>
            <p:cNvGrpSpPr/>
            <p:nvPr/>
          </p:nvGrpSpPr>
          <p:grpSpPr>
            <a:xfrm>
              <a:off x="5626487" y="773036"/>
              <a:ext cx="2856668" cy="5896705"/>
              <a:chOff x="5626487" y="773036"/>
              <a:chExt cx="2856668" cy="5896705"/>
            </a:xfrm>
          </p:grpSpPr>
          <p:pic>
            <p:nvPicPr>
              <p:cNvPr id="12" name="Picture 2" descr="C:\Users\DimanLapTop\Desktop\СКД\inoi r7.png">
                <a:extLst>
                  <a:ext uri="{FF2B5EF4-FFF2-40B4-BE49-F238E27FC236}">
                    <a16:creationId xmlns:a16="http://schemas.microsoft.com/office/drawing/2014/main" xmlns="" id="{B1BFA110-6DA8-455E-BF2C-3C03EFFF24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26487" y="773036"/>
                <a:ext cx="2856668" cy="5896705"/>
              </a:xfrm>
              <a:prstGeom prst="rect">
                <a:avLst/>
              </a:prstGeom>
              <a:noFill/>
            </p:spPr>
          </p:pic>
          <p:pic>
            <p:nvPicPr>
              <p:cNvPr id="13" name="Picture 4" descr="C:\Users\DimanLapTop\Downloads\главный-наш2.png">
                <a:extLst>
                  <a:ext uri="{FF2B5EF4-FFF2-40B4-BE49-F238E27FC236}">
                    <a16:creationId xmlns:a16="http://schemas.microsoft.com/office/drawing/2014/main" xmlns="" id="{5344DED6-4F9B-4EE6-BC5F-5BE1DFA7C4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95391" y="1584885"/>
                <a:ext cx="2334063" cy="429835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22DEA60-6E2F-43F3-A897-1BFBFF45EE2D}"/>
              </a:ext>
            </a:extLst>
          </p:cNvPr>
          <p:cNvSpPr txBox="1"/>
          <p:nvPr/>
        </p:nvSpPr>
        <p:spPr bwMode="hidden">
          <a:xfrm>
            <a:off x="455267" y="1841023"/>
            <a:ext cx="290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+mj-lt"/>
                <a:cs typeface="Arial" pitchFamily="34" charset="0"/>
              </a:rPr>
              <a:t>Система контроля доставок</a:t>
            </a:r>
          </a:p>
        </p:txBody>
      </p:sp>
      <p:pic>
        <p:nvPicPr>
          <p:cNvPr id="19" name="Picture 3" descr="C:\Users\danilov\Desktop\logook.png">
            <a:extLst>
              <a:ext uri="{FF2B5EF4-FFF2-40B4-BE49-F238E27FC236}">
                <a16:creationId xmlns:a16="http://schemas.microsoft.com/office/drawing/2014/main" xmlns="" id="{FA8D2B5D-8D04-4653-AEC4-D779F0D26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8878" y="6361954"/>
            <a:ext cx="1395860" cy="354175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D9A8666D-6351-43E3-81FE-D8328432CA42}"/>
              </a:ext>
            </a:extLst>
          </p:cNvPr>
          <p:cNvCxnSpPr/>
          <p:nvPr/>
        </p:nvCxnSpPr>
        <p:spPr>
          <a:xfrm>
            <a:off x="553198" y="2219369"/>
            <a:ext cx="369980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51F60BB-F483-4158-9FBD-4AE1B59E372A}"/>
              </a:ext>
            </a:extLst>
          </p:cNvPr>
          <p:cNvSpPr txBox="1"/>
          <p:nvPr/>
        </p:nvSpPr>
        <p:spPr bwMode="hidden">
          <a:xfrm>
            <a:off x="8784172" y="4554154"/>
            <a:ext cx="231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+mj-lt"/>
                <a:cs typeface="Arial" pitchFamily="34" charset="0"/>
              </a:rPr>
              <a:t>Почта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424522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68C74C-56D8-4BF0-A458-E3E36CC3201D}"/>
              </a:ext>
            </a:extLst>
          </p:cNvPr>
          <p:cNvSpPr txBox="1"/>
          <p:nvPr/>
        </p:nvSpPr>
        <p:spPr>
          <a:xfrm>
            <a:off x="3277591" y="586714"/>
            <a:ext cx="636744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  <a:latin typeface="+mj-lt"/>
                <a:cs typeface="Arial" pitchFamily="34" charset="0"/>
              </a:rPr>
              <a:t>Стратегическая цель и решаемые задачи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xmlns="" id="{720C3AB8-E481-4411-AAEC-1A06D3509635}"/>
              </a:ext>
            </a:extLst>
          </p:cNvPr>
          <p:cNvSpPr txBox="1"/>
          <p:nvPr/>
        </p:nvSpPr>
        <p:spPr>
          <a:xfrm>
            <a:off x="2146536" y="2148529"/>
            <a:ext cx="4666178" cy="207108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lang="ru-RU" spc="-10" dirty="0">
                <a:solidFill>
                  <a:srgbClr val="FFFFFF"/>
                </a:solidFill>
                <a:latin typeface="+mj-lt"/>
                <a:cs typeface="Arial"/>
              </a:rPr>
              <a:t>- Усиление контроля за работой почтальона</a:t>
            </a:r>
            <a:endParaRPr dirty="0">
              <a:latin typeface="+mj-lt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xmlns="" id="{84298170-1AF9-41C8-80B1-D60CE88B5F84}"/>
              </a:ext>
            </a:extLst>
          </p:cNvPr>
          <p:cNvSpPr txBox="1"/>
          <p:nvPr/>
        </p:nvSpPr>
        <p:spPr>
          <a:xfrm>
            <a:off x="2127113" y="2587995"/>
            <a:ext cx="4334203" cy="36099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lang="ru-RU" spc="-5" dirty="0">
                <a:solidFill>
                  <a:srgbClr val="FFFFFF"/>
                </a:solidFill>
                <a:latin typeface="+mj-lt"/>
                <a:cs typeface="Arial"/>
              </a:rPr>
              <a:t>- Повышение производительности труда   почтальона и качества доставки</a:t>
            </a:r>
            <a:endParaRPr dirty="0">
              <a:latin typeface="+mj-lt"/>
              <a:cs typeface="Arial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xmlns="" id="{2827B143-6E3F-40D8-BC9A-EEF7EA2F9E86}"/>
              </a:ext>
            </a:extLst>
          </p:cNvPr>
          <p:cNvSpPr txBox="1"/>
          <p:nvPr/>
        </p:nvSpPr>
        <p:spPr>
          <a:xfrm>
            <a:off x="2146536" y="3127764"/>
            <a:ext cx="3584270" cy="522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lang="ru-RU" spc="-5" dirty="0">
                <a:solidFill>
                  <a:srgbClr val="FFFFFF"/>
                </a:solidFill>
                <a:latin typeface="+mj-lt"/>
                <a:cs typeface="Arial"/>
              </a:rPr>
              <a:t>- </a:t>
            </a:r>
            <a:r>
              <a:rPr spc="-5" dirty="0" err="1">
                <a:solidFill>
                  <a:srgbClr val="FFFFFF"/>
                </a:solidFill>
                <a:latin typeface="+mj-lt"/>
                <a:cs typeface="Arial"/>
              </a:rPr>
              <a:t>Снижение</a:t>
            </a:r>
            <a:r>
              <a:rPr spc="-7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+mj-lt"/>
                <a:cs typeface="Arial"/>
              </a:rPr>
              <a:t>издержек</a:t>
            </a:r>
            <a:endParaRPr dirty="0">
              <a:latin typeface="+mj-lt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80"/>
              </a:spcBef>
            </a:pPr>
            <a:r>
              <a:rPr dirty="0">
                <a:solidFill>
                  <a:srgbClr val="FFFFFF"/>
                </a:solidFill>
                <a:latin typeface="+mj-lt"/>
                <a:cs typeface="Arial"/>
              </a:rPr>
              <a:t>и </a:t>
            </a:r>
            <a:r>
              <a:rPr spc="-5" dirty="0">
                <a:solidFill>
                  <a:srgbClr val="FFFFFF"/>
                </a:solidFill>
                <a:latin typeface="+mj-lt"/>
                <a:cs typeface="Arial"/>
              </a:rPr>
              <a:t>оптимизация </a:t>
            </a:r>
            <a:r>
              <a:rPr spc="-10" dirty="0">
                <a:solidFill>
                  <a:srgbClr val="FFFFFF"/>
                </a:solidFill>
                <a:latin typeface="+mj-lt"/>
                <a:cs typeface="Arial"/>
              </a:rPr>
              <a:t>расходования  </a:t>
            </a:r>
            <a:r>
              <a:rPr spc="-5" dirty="0">
                <a:solidFill>
                  <a:srgbClr val="FFFFFF"/>
                </a:solidFill>
                <a:latin typeface="+mj-lt"/>
                <a:cs typeface="Arial"/>
              </a:rPr>
              <a:t>денежных</a:t>
            </a:r>
            <a:r>
              <a:rPr spc="-1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+mj-lt"/>
                <a:cs typeface="Arial"/>
              </a:rPr>
              <a:t>ресурсов</a:t>
            </a:r>
            <a:endParaRPr dirty="0">
              <a:latin typeface="+mj-lt"/>
              <a:cs typeface="Arial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xmlns="" id="{33E20299-9AED-4E1E-AC40-9BB626BA19B9}"/>
              </a:ext>
            </a:extLst>
          </p:cNvPr>
          <p:cNvSpPr txBox="1"/>
          <p:nvPr/>
        </p:nvSpPr>
        <p:spPr>
          <a:xfrm>
            <a:off x="2146536" y="3852409"/>
            <a:ext cx="4203570" cy="36099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lang="ru-RU" spc="-5" dirty="0">
                <a:solidFill>
                  <a:srgbClr val="FFFFFF"/>
                </a:solidFill>
                <a:latin typeface="+mj-lt"/>
                <a:cs typeface="Arial"/>
              </a:rPr>
              <a:t>- </a:t>
            </a:r>
            <a:r>
              <a:rPr spc="-5" dirty="0" err="1">
                <a:solidFill>
                  <a:srgbClr val="FFFFFF"/>
                </a:solidFill>
                <a:latin typeface="+mj-lt"/>
                <a:cs typeface="Arial"/>
              </a:rPr>
              <a:t>Мониторинг</a:t>
            </a:r>
            <a:r>
              <a:rPr spc="-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+mj-lt"/>
                <a:cs typeface="Arial"/>
              </a:rPr>
              <a:t>и </a:t>
            </a:r>
            <a:r>
              <a:rPr spc="-10" dirty="0">
                <a:solidFill>
                  <a:srgbClr val="FFFFFF"/>
                </a:solidFill>
                <a:latin typeface="+mj-lt"/>
                <a:cs typeface="Arial"/>
              </a:rPr>
              <a:t>увеличение  </a:t>
            </a:r>
            <a:r>
              <a:rPr spc="-5" dirty="0">
                <a:solidFill>
                  <a:srgbClr val="FFFFFF"/>
                </a:solidFill>
                <a:latin typeface="+mj-lt"/>
                <a:cs typeface="Arial"/>
              </a:rPr>
              <a:t>прозрачности конечной  доставки</a:t>
            </a:r>
            <a:endParaRPr dirty="0">
              <a:latin typeface="+mj-lt"/>
              <a:cs typeface="Arial"/>
            </a:endParaRPr>
          </a:p>
        </p:txBody>
      </p:sp>
      <p:sp>
        <p:nvSpPr>
          <p:cNvPr id="21" name="object 31">
            <a:extLst>
              <a:ext uri="{FF2B5EF4-FFF2-40B4-BE49-F238E27FC236}">
                <a16:creationId xmlns:a16="http://schemas.microsoft.com/office/drawing/2014/main" xmlns="" id="{FA7E404C-FC21-4E5B-816F-BF265A042B37}"/>
              </a:ext>
            </a:extLst>
          </p:cNvPr>
          <p:cNvSpPr/>
          <p:nvPr/>
        </p:nvSpPr>
        <p:spPr>
          <a:xfrm>
            <a:off x="7431113" y="4806759"/>
            <a:ext cx="1359603" cy="1398511"/>
          </a:xfrm>
          <a:custGeom>
            <a:avLst/>
            <a:gdLst/>
            <a:ahLst/>
            <a:cxnLst/>
            <a:rect l="l" t="t" r="r" b="b"/>
            <a:pathLst>
              <a:path w="1110614" h="1110614">
                <a:moveTo>
                  <a:pt x="555117" y="0"/>
                </a:moveTo>
                <a:lnTo>
                  <a:pt x="507248" y="2039"/>
                </a:lnTo>
                <a:lnTo>
                  <a:pt x="460505" y="8045"/>
                </a:lnTo>
                <a:lnTo>
                  <a:pt x="415054" y="17851"/>
                </a:lnTo>
                <a:lnTo>
                  <a:pt x="371063" y="31290"/>
                </a:lnTo>
                <a:lnTo>
                  <a:pt x="328698" y="48195"/>
                </a:lnTo>
                <a:lnTo>
                  <a:pt x="288127" y="68398"/>
                </a:lnTo>
                <a:lnTo>
                  <a:pt x="249517" y="91732"/>
                </a:lnTo>
                <a:lnTo>
                  <a:pt x="213035" y="118030"/>
                </a:lnTo>
                <a:lnTo>
                  <a:pt x="178848" y="147125"/>
                </a:lnTo>
                <a:lnTo>
                  <a:pt x="147124" y="178850"/>
                </a:lnTo>
                <a:lnTo>
                  <a:pt x="118029" y="213037"/>
                </a:lnTo>
                <a:lnTo>
                  <a:pt x="91731" y="249520"/>
                </a:lnTo>
                <a:lnTo>
                  <a:pt x="68397" y="288131"/>
                </a:lnTo>
                <a:lnTo>
                  <a:pt x="48194" y="328703"/>
                </a:lnTo>
                <a:lnTo>
                  <a:pt x="31290" y="371069"/>
                </a:lnTo>
                <a:lnTo>
                  <a:pt x="17851" y="415062"/>
                </a:lnTo>
                <a:lnTo>
                  <a:pt x="8045" y="460514"/>
                </a:lnTo>
                <a:lnTo>
                  <a:pt x="2039" y="507259"/>
                </a:lnTo>
                <a:lnTo>
                  <a:pt x="0" y="555129"/>
                </a:lnTo>
                <a:lnTo>
                  <a:pt x="2039" y="602997"/>
                </a:lnTo>
                <a:lnTo>
                  <a:pt x="8045" y="649741"/>
                </a:lnTo>
                <a:lnTo>
                  <a:pt x="17851" y="695192"/>
                </a:lnTo>
                <a:lnTo>
                  <a:pt x="31290" y="739184"/>
                </a:lnTo>
                <a:lnTo>
                  <a:pt x="48194" y="781550"/>
                </a:lnTo>
                <a:lnTo>
                  <a:pt x="68397" y="822122"/>
                </a:lnTo>
                <a:lnTo>
                  <a:pt x="91731" y="860733"/>
                </a:lnTo>
                <a:lnTo>
                  <a:pt x="118029" y="897216"/>
                </a:lnTo>
                <a:lnTo>
                  <a:pt x="147124" y="931404"/>
                </a:lnTo>
                <a:lnTo>
                  <a:pt x="178848" y="963129"/>
                </a:lnTo>
                <a:lnTo>
                  <a:pt x="213035" y="992225"/>
                </a:lnTo>
                <a:lnTo>
                  <a:pt x="249517" y="1018523"/>
                </a:lnTo>
                <a:lnTo>
                  <a:pt x="288127" y="1041858"/>
                </a:lnTo>
                <a:lnTo>
                  <a:pt x="328698" y="1062062"/>
                </a:lnTo>
                <a:lnTo>
                  <a:pt x="371063" y="1078967"/>
                </a:lnTo>
                <a:lnTo>
                  <a:pt x="415054" y="1092406"/>
                </a:lnTo>
                <a:lnTo>
                  <a:pt x="460505" y="1102213"/>
                </a:lnTo>
                <a:lnTo>
                  <a:pt x="507248" y="1108220"/>
                </a:lnTo>
                <a:lnTo>
                  <a:pt x="555117" y="1110259"/>
                </a:lnTo>
                <a:lnTo>
                  <a:pt x="602987" y="1108220"/>
                </a:lnTo>
                <a:lnTo>
                  <a:pt x="649731" y="1102213"/>
                </a:lnTo>
                <a:lnTo>
                  <a:pt x="695184" y="1092406"/>
                </a:lnTo>
                <a:lnTo>
                  <a:pt x="739177" y="1078967"/>
                </a:lnTo>
                <a:lnTo>
                  <a:pt x="781543" y="1062062"/>
                </a:lnTo>
                <a:lnTo>
                  <a:pt x="822115" y="1041858"/>
                </a:lnTo>
                <a:lnTo>
                  <a:pt x="860726" y="1018523"/>
                </a:lnTo>
                <a:lnTo>
                  <a:pt x="897209" y="992225"/>
                </a:lnTo>
                <a:lnTo>
                  <a:pt x="931396" y="963129"/>
                </a:lnTo>
                <a:lnTo>
                  <a:pt x="963121" y="931404"/>
                </a:lnTo>
                <a:lnTo>
                  <a:pt x="992216" y="897216"/>
                </a:lnTo>
                <a:lnTo>
                  <a:pt x="1018514" y="860733"/>
                </a:lnTo>
                <a:lnTo>
                  <a:pt x="1041848" y="822122"/>
                </a:lnTo>
                <a:lnTo>
                  <a:pt x="1062051" y="781550"/>
                </a:lnTo>
                <a:lnTo>
                  <a:pt x="1078956" y="739184"/>
                </a:lnTo>
                <a:lnTo>
                  <a:pt x="1092394" y="695192"/>
                </a:lnTo>
                <a:lnTo>
                  <a:pt x="1102201" y="649741"/>
                </a:lnTo>
                <a:lnTo>
                  <a:pt x="1108207" y="602997"/>
                </a:lnTo>
                <a:lnTo>
                  <a:pt x="1110246" y="555129"/>
                </a:lnTo>
                <a:lnTo>
                  <a:pt x="1108207" y="507259"/>
                </a:lnTo>
                <a:lnTo>
                  <a:pt x="1102201" y="460514"/>
                </a:lnTo>
                <a:lnTo>
                  <a:pt x="1092394" y="415062"/>
                </a:lnTo>
                <a:lnTo>
                  <a:pt x="1078956" y="371069"/>
                </a:lnTo>
                <a:lnTo>
                  <a:pt x="1062051" y="328703"/>
                </a:lnTo>
                <a:lnTo>
                  <a:pt x="1041848" y="288131"/>
                </a:lnTo>
                <a:lnTo>
                  <a:pt x="1018514" y="249520"/>
                </a:lnTo>
                <a:lnTo>
                  <a:pt x="992216" y="213037"/>
                </a:lnTo>
                <a:lnTo>
                  <a:pt x="963121" y="178850"/>
                </a:lnTo>
                <a:lnTo>
                  <a:pt x="931396" y="147125"/>
                </a:lnTo>
                <a:lnTo>
                  <a:pt x="897209" y="118030"/>
                </a:lnTo>
                <a:lnTo>
                  <a:pt x="860726" y="91732"/>
                </a:lnTo>
                <a:lnTo>
                  <a:pt x="822115" y="68398"/>
                </a:lnTo>
                <a:lnTo>
                  <a:pt x="781543" y="48195"/>
                </a:lnTo>
                <a:lnTo>
                  <a:pt x="739177" y="31290"/>
                </a:lnTo>
                <a:lnTo>
                  <a:pt x="695184" y="17851"/>
                </a:lnTo>
                <a:lnTo>
                  <a:pt x="649731" y="8045"/>
                </a:lnTo>
                <a:lnTo>
                  <a:pt x="602987" y="2039"/>
                </a:lnTo>
                <a:lnTo>
                  <a:pt x="555117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2">
            <a:extLst>
              <a:ext uri="{FF2B5EF4-FFF2-40B4-BE49-F238E27FC236}">
                <a16:creationId xmlns:a16="http://schemas.microsoft.com/office/drawing/2014/main" xmlns="" id="{A8A066A3-6DED-49B7-BCDE-7075AB48584C}"/>
              </a:ext>
            </a:extLst>
          </p:cNvPr>
          <p:cNvSpPr txBox="1"/>
          <p:nvPr/>
        </p:nvSpPr>
        <p:spPr>
          <a:xfrm>
            <a:off x="7492078" y="5389105"/>
            <a:ext cx="131129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Автоматизация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88EA12DC-1A44-4653-91CA-12DBE61ADA81}"/>
              </a:ext>
            </a:extLst>
          </p:cNvPr>
          <p:cNvSpPr txBox="1"/>
          <p:nvPr/>
        </p:nvSpPr>
        <p:spPr>
          <a:xfrm>
            <a:off x="2146536" y="4445763"/>
            <a:ext cx="4669106" cy="36099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lang="ru-RU" spc="-10" dirty="0">
                <a:solidFill>
                  <a:srgbClr val="FFFFFF"/>
                </a:solidFill>
                <a:latin typeface="+mj-lt"/>
                <a:cs typeface="Arial"/>
              </a:rPr>
              <a:t>- Актуализация адресной базы (ЦХДПА) и накопление </a:t>
            </a:r>
            <a:r>
              <a:rPr lang="en-US" spc="-10" dirty="0">
                <a:solidFill>
                  <a:srgbClr val="FFFFFF"/>
                </a:solidFill>
                <a:latin typeface="+mj-lt"/>
                <a:cs typeface="Arial"/>
              </a:rPr>
              <a:t>big data</a:t>
            </a:r>
            <a:endParaRPr dirty="0">
              <a:latin typeface="+mj-lt"/>
              <a:cs typeface="Arial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xmlns="" id="{94EF0EB5-D48D-45A0-A431-6AF847E805E2}"/>
              </a:ext>
            </a:extLst>
          </p:cNvPr>
          <p:cNvSpPr/>
          <p:nvPr/>
        </p:nvSpPr>
        <p:spPr>
          <a:xfrm>
            <a:off x="9734678" y="1479074"/>
            <a:ext cx="1359603" cy="1398511"/>
          </a:xfrm>
          <a:custGeom>
            <a:avLst/>
            <a:gdLst/>
            <a:ahLst/>
            <a:cxnLst/>
            <a:rect l="l" t="t" r="r" b="b"/>
            <a:pathLst>
              <a:path w="1110614" h="1110614">
                <a:moveTo>
                  <a:pt x="555117" y="0"/>
                </a:moveTo>
                <a:lnTo>
                  <a:pt x="507248" y="2039"/>
                </a:lnTo>
                <a:lnTo>
                  <a:pt x="460505" y="8045"/>
                </a:lnTo>
                <a:lnTo>
                  <a:pt x="415054" y="17851"/>
                </a:lnTo>
                <a:lnTo>
                  <a:pt x="371063" y="31290"/>
                </a:lnTo>
                <a:lnTo>
                  <a:pt x="328698" y="48195"/>
                </a:lnTo>
                <a:lnTo>
                  <a:pt x="288127" y="68398"/>
                </a:lnTo>
                <a:lnTo>
                  <a:pt x="249517" y="91732"/>
                </a:lnTo>
                <a:lnTo>
                  <a:pt x="213035" y="118030"/>
                </a:lnTo>
                <a:lnTo>
                  <a:pt x="178848" y="147125"/>
                </a:lnTo>
                <a:lnTo>
                  <a:pt x="147124" y="178850"/>
                </a:lnTo>
                <a:lnTo>
                  <a:pt x="118029" y="213037"/>
                </a:lnTo>
                <a:lnTo>
                  <a:pt x="91731" y="249520"/>
                </a:lnTo>
                <a:lnTo>
                  <a:pt x="68397" y="288131"/>
                </a:lnTo>
                <a:lnTo>
                  <a:pt x="48194" y="328703"/>
                </a:lnTo>
                <a:lnTo>
                  <a:pt x="31290" y="371069"/>
                </a:lnTo>
                <a:lnTo>
                  <a:pt x="17851" y="415062"/>
                </a:lnTo>
                <a:lnTo>
                  <a:pt x="8045" y="460514"/>
                </a:lnTo>
                <a:lnTo>
                  <a:pt x="2039" y="507259"/>
                </a:lnTo>
                <a:lnTo>
                  <a:pt x="0" y="555129"/>
                </a:lnTo>
                <a:lnTo>
                  <a:pt x="2039" y="602997"/>
                </a:lnTo>
                <a:lnTo>
                  <a:pt x="8045" y="649741"/>
                </a:lnTo>
                <a:lnTo>
                  <a:pt x="17851" y="695192"/>
                </a:lnTo>
                <a:lnTo>
                  <a:pt x="31290" y="739184"/>
                </a:lnTo>
                <a:lnTo>
                  <a:pt x="48194" y="781550"/>
                </a:lnTo>
                <a:lnTo>
                  <a:pt x="68397" y="822122"/>
                </a:lnTo>
                <a:lnTo>
                  <a:pt x="91731" y="860733"/>
                </a:lnTo>
                <a:lnTo>
                  <a:pt x="118029" y="897216"/>
                </a:lnTo>
                <a:lnTo>
                  <a:pt x="147124" y="931404"/>
                </a:lnTo>
                <a:lnTo>
                  <a:pt x="178848" y="963129"/>
                </a:lnTo>
                <a:lnTo>
                  <a:pt x="213035" y="992225"/>
                </a:lnTo>
                <a:lnTo>
                  <a:pt x="249517" y="1018523"/>
                </a:lnTo>
                <a:lnTo>
                  <a:pt x="288127" y="1041858"/>
                </a:lnTo>
                <a:lnTo>
                  <a:pt x="328698" y="1062062"/>
                </a:lnTo>
                <a:lnTo>
                  <a:pt x="371063" y="1078967"/>
                </a:lnTo>
                <a:lnTo>
                  <a:pt x="415054" y="1092406"/>
                </a:lnTo>
                <a:lnTo>
                  <a:pt x="460505" y="1102213"/>
                </a:lnTo>
                <a:lnTo>
                  <a:pt x="507248" y="1108220"/>
                </a:lnTo>
                <a:lnTo>
                  <a:pt x="555117" y="1110259"/>
                </a:lnTo>
                <a:lnTo>
                  <a:pt x="602987" y="1108220"/>
                </a:lnTo>
                <a:lnTo>
                  <a:pt x="649731" y="1102213"/>
                </a:lnTo>
                <a:lnTo>
                  <a:pt x="695184" y="1092406"/>
                </a:lnTo>
                <a:lnTo>
                  <a:pt x="739177" y="1078967"/>
                </a:lnTo>
                <a:lnTo>
                  <a:pt x="781543" y="1062062"/>
                </a:lnTo>
                <a:lnTo>
                  <a:pt x="822115" y="1041858"/>
                </a:lnTo>
                <a:lnTo>
                  <a:pt x="860726" y="1018523"/>
                </a:lnTo>
                <a:lnTo>
                  <a:pt x="897209" y="992225"/>
                </a:lnTo>
                <a:lnTo>
                  <a:pt x="931396" y="963129"/>
                </a:lnTo>
                <a:lnTo>
                  <a:pt x="963121" y="931404"/>
                </a:lnTo>
                <a:lnTo>
                  <a:pt x="992216" y="897216"/>
                </a:lnTo>
                <a:lnTo>
                  <a:pt x="1018514" y="860733"/>
                </a:lnTo>
                <a:lnTo>
                  <a:pt x="1041848" y="822122"/>
                </a:lnTo>
                <a:lnTo>
                  <a:pt x="1062051" y="781550"/>
                </a:lnTo>
                <a:lnTo>
                  <a:pt x="1078956" y="739184"/>
                </a:lnTo>
                <a:lnTo>
                  <a:pt x="1092394" y="695192"/>
                </a:lnTo>
                <a:lnTo>
                  <a:pt x="1102201" y="649741"/>
                </a:lnTo>
                <a:lnTo>
                  <a:pt x="1108207" y="602997"/>
                </a:lnTo>
                <a:lnTo>
                  <a:pt x="1110246" y="555129"/>
                </a:lnTo>
                <a:lnTo>
                  <a:pt x="1108207" y="507259"/>
                </a:lnTo>
                <a:lnTo>
                  <a:pt x="1102201" y="460514"/>
                </a:lnTo>
                <a:lnTo>
                  <a:pt x="1092394" y="415062"/>
                </a:lnTo>
                <a:lnTo>
                  <a:pt x="1078956" y="371069"/>
                </a:lnTo>
                <a:lnTo>
                  <a:pt x="1062051" y="328703"/>
                </a:lnTo>
                <a:lnTo>
                  <a:pt x="1041848" y="288131"/>
                </a:lnTo>
                <a:lnTo>
                  <a:pt x="1018514" y="249520"/>
                </a:lnTo>
                <a:lnTo>
                  <a:pt x="992216" y="213037"/>
                </a:lnTo>
                <a:lnTo>
                  <a:pt x="963121" y="178850"/>
                </a:lnTo>
                <a:lnTo>
                  <a:pt x="931396" y="147125"/>
                </a:lnTo>
                <a:lnTo>
                  <a:pt x="897209" y="118030"/>
                </a:lnTo>
                <a:lnTo>
                  <a:pt x="860726" y="91732"/>
                </a:lnTo>
                <a:lnTo>
                  <a:pt x="822115" y="68398"/>
                </a:lnTo>
                <a:lnTo>
                  <a:pt x="781543" y="48195"/>
                </a:lnTo>
                <a:lnTo>
                  <a:pt x="739177" y="31290"/>
                </a:lnTo>
                <a:lnTo>
                  <a:pt x="695184" y="17851"/>
                </a:lnTo>
                <a:lnTo>
                  <a:pt x="649731" y="8045"/>
                </a:lnTo>
                <a:lnTo>
                  <a:pt x="602987" y="2039"/>
                </a:lnTo>
                <a:lnTo>
                  <a:pt x="555117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3">
            <a:extLst>
              <a:ext uri="{FF2B5EF4-FFF2-40B4-BE49-F238E27FC236}">
                <a16:creationId xmlns:a16="http://schemas.microsoft.com/office/drawing/2014/main" xmlns="" id="{3F281116-EC40-4557-AA99-E683A2A0120C}"/>
              </a:ext>
            </a:extLst>
          </p:cNvPr>
          <p:cNvSpPr/>
          <p:nvPr/>
        </p:nvSpPr>
        <p:spPr>
          <a:xfrm>
            <a:off x="8689561" y="3171067"/>
            <a:ext cx="1355903" cy="1362683"/>
          </a:xfrm>
          <a:custGeom>
            <a:avLst/>
            <a:gdLst/>
            <a:ahLst/>
            <a:cxnLst/>
            <a:rect l="l" t="t" r="r" b="b"/>
            <a:pathLst>
              <a:path w="1256664" h="1256664">
                <a:moveTo>
                  <a:pt x="628294" y="0"/>
                </a:moveTo>
                <a:lnTo>
                  <a:pt x="579224" y="1891"/>
                </a:lnTo>
                <a:lnTo>
                  <a:pt x="531181" y="7473"/>
                </a:lnTo>
                <a:lnTo>
                  <a:pt x="484306" y="16606"/>
                </a:lnTo>
                <a:lnTo>
                  <a:pt x="438739" y="29148"/>
                </a:lnTo>
                <a:lnTo>
                  <a:pt x="394620" y="44960"/>
                </a:lnTo>
                <a:lnTo>
                  <a:pt x="352089" y="63902"/>
                </a:lnTo>
                <a:lnTo>
                  <a:pt x="311287" y="85833"/>
                </a:lnTo>
                <a:lnTo>
                  <a:pt x="272353" y="110614"/>
                </a:lnTo>
                <a:lnTo>
                  <a:pt x="235427" y="138104"/>
                </a:lnTo>
                <a:lnTo>
                  <a:pt x="200650" y="168164"/>
                </a:lnTo>
                <a:lnTo>
                  <a:pt x="168162" y="200652"/>
                </a:lnTo>
                <a:lnTo>
                  <a:pt x="138103" y="235430"/>
                </a:lnTo>
                <a:lnTo>
                  <a:pt x="110613" y="272356"/>
                </a:lnTo>
                <a:lnTo>
                  <a:pt x="85833" y="311291"/>
                </a:lnTo>
                <a:lnTo>
                  <a:pt x="63901" y="352094"/>
                </a:lnTo>
                <a:lnTo>
                  <a:pt x="44960" y="394626"/>
                </a:lnTo>
                <a:lnTo>
                  <a:pt x="29148" y="438746"/>
                </a:lnTo>
                <a:lnTo>
                  <a:pt x="16606" y="484314"/>
                </a:lnTo>
                <a:lnTo>
                  <a:pt x="7473" y="531191"/>
                </a:lnTo>
                <a:lnTo>
                  <a:pt x="1891" y="579235"/>
                </a:lnTo>
                <a:lnTo>
                  <a:pt x="0" y="628307"/>
                </a:lnTo>
                <a:lnTo>
                  <a:pt x="1891" y="677377"/>
                </a:lnTo>
                <a:lnTo>
                  <a:pt x="7473" y="725419"/>
                </a:lnTo>
                <a:lnTo>
                  <a:pt x="16606" y="772294"/>
                </a:lnTo>
                <a:lnTo>
                  <a:pt x="29148" y="817861"/>
                </a:lnTo>
                <a:lnTo>
                  <a:pt x="44960" y="861980"/>
                </a:lnTo>
                <a:lnTo>
                  <a:pt x="63901" y="904511"/>
                </a:lnTo>
                <a:lnTo>
                  <a:pt x="85833" y="945314"/>
                </a:lnTo>
                <a:lnTo>
                  <a:pt x="110613" y="984248"/>
                </a:lnTo>
                <a:lnTo>
                  <a:pt x="138103" y="1021173"/>
                </a:lnTo>
                <a:lnTo>
                  <a:pt x="168162" y="1055950"/>
                </a:lnTo>
                <a:lnTo>
                  <a:pt x="200650" y="1088438"/>
                </a:lnTo>
                <a:lnTo>
                  <a:pt x="235427" y="1118497"/>
                </a:lnTo>
                <a:lnTo>
                  <a:pt x="272353" y="1145987"/>
                </a:lnTo>
                <a:lnTo>
                  <a:pt x="311287" y="1170768"/>
                </a:lnTo>
                <a:lnTo>
                  <a:pt x="352089" y="1192699"/>
                </a:lnTo>
                <a:lnTo>
                  <a:pt x="394620" y="1211641"/>
                </a:lnTo>
                <a:lnTo>
                  <a:pt x="438739" y="1227453"/>
                </a:lnTo>
                <a:lnTo>
                  <a:pt x="484306" y="1239995"/>
                </a:lnTo>
                <a:lnTo>
                  <a:pt x="531181" y="1249127"/>
                </a:lnTo>
                <a:lnTo>
                  <a:pt x="579224" y="1254709"/>
                </a:lnTo>
                <a:lnTo>
                  <a:pt x="628294" y="1256601"/>
                </a:lnTo>
                <a:lnTo>
                  <a:pt x="677366" y="1254709"/>
                </a:lnTo>
                <a:lnTo>
                  <a:pt x="725410" y="1249127"/>
                </a:lnTo>
                <a:lnTo>
                  <a:pt x="772286" y="1239995"/>
                </a:lnTo>
                <a:lnTo>
                  <a:pt x="817855" y="1227453"/>
                </a:lnTo>
                <a:lnTo>
                  <a:pt x="861975" y="1211641"/>
                </a:lnTo>
                <a:lnTo>
                  <a:pt x="904506" y="1192699"/>
                </a:lnTo>
                <a:lnTo>
                  <a:pt x="945310" y="1170768"/>
                </a:lnTo>
                <a:lnTo>
                  <a:pt x="984245" y="1145987"/>
                </a:lnTo>
                <a:lnTo>
                  <a:pt x="1021171" y="1118497"/>
                </a:lnTo>
                <a:lnTo>
                  <a:pt x="1055948" y="1088438"/>
                </a:lnTo>
                <a:lnTo>
                  <a:pt x="1088437" y="1055950"/>
                </a:lnTo>
                <a:lnTo>
                  <a:pt x="1118496" y="1021173"/>
                </a:lnTo>
                <a:lnTo>
                  <a:pt x="1145986" y="984248"/>
                </a:lnTo>
                <a:lnTo>
                  <a:pt x="1170767" y="945314"/>
                </a:lnTo>
                <a:lnTo>
                  <a:pt x="1192699" y="904511"/>
                </a:lnTo>
                <a:lnTo>
                  <a:pt x="1211641" y="861980"/>
                </a:lnTo>
                <a:lnTo>
                  <a:pt x="1227453" y="817861"/>
                </a:lnTo>
                <a:lnTo>
                  <a:pt x="1239995" y="772294"/>
                </a:lnTo>
                <a:lnTo>
                  <a:pt x="1249127" y="725419"/>
                </a:lnTo>
                <a:lnTo>
                  <a:pt x="1254709" y="677377"/>
                </a:lnTo>
                <a:lnTo>
                  <a:pt x="1256601" y="628307"/>
                </a:lnTo>
                <a:lnTo>
                  <a:pt x="1254709" y="579235"/>
                </a:lnTo>
                <a:lnTo>
                  <a:pt x="1249127" y="531191"/>
                </a:lnTo>
                <a:lnTo>
                  <a:pt x="1239995" y="484314"/>
                </a:lnTo>
                <a:lnTo>
                  <a:pt x="1227453" y="438746"/>
                </a:lnTo>
                <a:lnTo>
                  <a:pt x="1211641" y="394626"/>
                </a:lnTo>
                <a:lnTo>
                  <a:pt x="1192699" y="352094"/>
                </a:lnTo>
                <a:lnTo>
                  <a:pt x="1170767" y="311291"/>
                </a:lnTo>
                <a:lnTo>
                  <a:pt x="1145986" y="272356"/>
                </a:lnTo>
                <a:lnTo>
                  <a:pt x="1118496" y="235430"/>
                </a:lnTo>
                <a:lnTo>
                  <a:pt x="1088437" y="200652"/>
                </a:lnTo>
                <a:lnTo>
                  <a:pt x="1055948" y="168164"/>
                </a:lnTo>
                <a:lnTo>
                  <a:pt x="1021171" y="138104"/>
                </a:lnTo>
                <a:lnTo>
                  <a:pt x="984245" y="110614"/>
                </a:lnTo>
                <a:lnTo>
                  <a:pt x="945310" y="85833"/>
                </a:lnTo>
                <a:lnTo>
                  <a:pt x="904506" y="63902"/>
                </a:lnTo>
                <a:lnTo>
                  <a:pt x="861975" y="44960"/>
                </a:lnTo>
                <a:lnTo>
                  <a:pt x="817855" y="29148"/>
                </a:lnTo>
                <a:lnTo>
                  <a:pt x="772286" y="16606"/>
                </a:lnTo>
                <a:lnTo>
                  <a:pt x="725410" y="7473"/>
                </a:lnTo>
                <a:lnTo>
                  <a:pt x="677366" y="1891"/>
                </a:lnTo>
                <a:lnTo>
                  <a:pt x="628294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xmlns="" id="{DC52EED7-4199-48D1-9791-8E1A626D08B2}"/>
              </a:ext>
            </a:extLst>
          </p:cNvPr>
          <p:cNvSpPr txBox="1"/>
          <p:nvPr/>
        </p:nvSpPr>
        <p:spPr>
          <a:xfrm>
            <a:off x="9930156" y="2029121"/>
            <a:ext cx="100932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Контроль</a:t>
            </a:r>
            <a:endParaRPr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xmlns="" id="{97FF9D85-A3CC-46F7-A205-B06D578E5330}"/>
              </a:ext>
            </a:extLst>
          </p:cNvPr>
          <p:cNvSpPr txBox="1"/>
          <p:nvPr/>
        </p:nvSpPr>
        <p:spPr>
          <a:xfrm>
            <a:off x="8794209" y="3709068"/>
            <a:ext cx="118752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Мотивация</a:t>
            </a:r>
          </a:p>
        </p:txBody>
      </p:sp>
      <p:pic>
        <p:nvPicPr>
          <p:cNvPr id="14" name="Picture 3" descr="C:\Users\danilov\Desktop\logook.png">
            <a:extLst>
              <a:ext uri="{FF2B5EF4-FFF2-40B4-BE49-F238E27FC236}">
                <a16:creationId xmlns:a16="http://schemas.microsoft.com/office/drawing/2014/main" xmlns="" id="{2ED95175-AFD8-4A2D-89BA-99CBC30CA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8878" y="6361954"/>
            <a:ext cx="1395860" cy="354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169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nilov\Desktop\logook.png">
            <a:extLst>
              <a:ext uri="{FF2B5EF4-FFF2-40B4-BE49-F238E27FC236}">
                <a16:creationId xmlns:a16="http://schemas.microsoft.com/office/drawing/2014/main" xmlns="" id="{71F4081F-AF2F-4373-9CF7-DE0CF9B14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8878" y="6361954"/>
            <a:ext cx="1395860" cy="354175"/>
          </a:xfrm>
          <a:prstGeom prst="rect">
            <a:avLst/>
          </a:prstGeom>
          <a:noFill/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C6970D54-958F-46B0-BE91-325CAB02D4F9}"/>
              </a:ext>
            </a:extLst>
          </p:cNvPr>
          <p:cNvGrpSpPr/>
          <p:nvPr/>
        </p:nvGrpSpPr>
        <p:grpSpPr>
          <a:xfrm>
            <a:off x="111623" y="2380501"/>
            <a:ext cx="12038173" cy="3323112"/>
            <a:chOff x="139759" y="653621"/>
            <a:chExt cx="12038173" cy="3323112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xmlns="" id="{EBDEAC48-0BAA-4A5A-AFF8-7000FACE0676}"/>
                </a:ext>
              </a:extLst>
            </p:cNvPr>
            <p:cNvGrpSpPr/>
            <p:nvPr/>
          </p:nvGrpSpPr>
          <p:grpSpPr>
            <a:xfrm>
              <a:off x="139759" y="1034645"/>
              <a:ext cx="12038173" cy="2942088"/>
              <a:chOff x="93171" y="3380013"/>
              <a:chExt cx="12038173" cy="294208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90170FD1-8EC6-4BF7-B7B0-9BB8ABF3519B}"/>
                  </a:ext>
                </a:extLst>
              </p:cNvPr>
              <p:cNvSpPr txBox="1"/>
              <p:nvPr/>
            </p:nvSpPr>
            <p:spPr>
              <a:xfrm>
                <a:off x="93171" y="3380013"/>
                <a:ext cx="1867137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Операционные</a:t>
                </a:r>
                <a:r>
                  <a:rPr lang="en-US" sz="1400" dirty="0"/>
                  <a:t> </a:t>
                </a:r>
                <a:r>
                  <a:rPr lang="ru-RU" sz="1400" dirty="0"/>
                  <a:t> системы</a:t>
                </a:r>
              </a:p>
              <a:p>
                <a:endParaRPr lang="ru-RU" sz="1400" dirty="0"/>
              </a:p>
              <a:p>
                <a:endParaRPr lang="ru-RU" sz="1400" dirty="0"/>
              </a:p>
              <a:p>
                <a:r>
                  <a:rPr lang="ru-RU" dirty="0"/>
                  <a:t>—</a:t>
                </a:r>
                <a:r>
                  <a:rPr lang="en-US" dirty="0"/>
                  <a:t> </a:t>
                </a:r>
                <a:r>
                  <a:rPr lang="en-US" sz="1400" dirty="0"/>
                  <a:t>macOS High Sierra 	10.13.6</a:t>
                </a:r>
              </a:p>
              <a:p>
                <a:r>
                  <a:rPr lang="ru-RU" dirty="0"/>
                  <a:t>—</a:t>
                </a:r>
                <a:r>
                  <a:rPr lang="en-US" sz="1400" dirty="0"/>
                  <a:t> Sailfish Mobile OS 	RUS 2.2</a:t>
                </a:r>
              </a:p>
              <a:p>
                <a:r>
                  <a:rPr lang="ru-RU" dirty="0"/>
                  <a:t>—</a:t>
                </a:r>
                <a:r>
                  <a:rPr lang="en-US" sz="1400" dirty="0"/>
                  <a:t> Windows 7 </a:t>
                </a:r>
                <a:endParaRPr lang="ru-RU" sz="14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FD0E26E2-915A-4336-B928-3D9FCC04E2CF}"/>
                  </a:ext>
                </a:extLst>
              </p:cNvPr>
              <p:cNvSpPr txBox="1"/>
              <p:nvPr/>
            </p:nvSpPr>
            <p:spPr>
              <a:xfrm>
                <a:off x="2295326" y="3429001"/>
                <a:ext cx="1199798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Устройства</a:t>
                </a:r>
              </a:p>
              <a:p>
                <a:endParaRPr lang="ru-RU" sz="1400" dirty="0"/>
              </a:p>
              <a:p>
                <a:endParaRPr lang="ru-RU" sz="1400" dirty="0"/>
              </a:p>
              <a:p>
                <a:endParaRPr lang="en-US" sz="1400" dirty="0"/>
              </a:p>
              <a:p>
                <a:r>
                  <a:rPr lang="ru-RU" dirty="0"/>
                  <a:t>—</a:t>
                </a:r>
                <a:r>
                  <a:rPr lang="en-US" sz="1400" dirty="0"/>
                  <a:t> INOI R7</a:t>
                </a:r>
              </a:p>
              <a:p>
                <a:r>
                  <a:rPr lang="ru-RU" dirty="0"/>
                  <a:t>—</a:t>
                </a:r>
                <a:r>
                  <a:rPr lang="en-US" sz="1400" dirty="0"/>
                  <a:t> Mac Mini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EC53FE2C-3902-42DA-9E57-797EFD9170CE}"/>
                  </a:ext>
                </a:extLst>
              </p:cNvPr>
              <p:cNvSpPr txBox="1"/>
              <p:nvPr/>
            </p:nvSpPr>
            <p:spPr>
              <a:xfrm>
                <a:off x="3761425" y="3429000"/>
                <a:ext cx="132692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Библиотеки</a:t>
                </a:r>
              </a:p>
              <a:p>
                <a:pPr algn="ctr"/>
                <a:r>
                  <a:rPr lang="ru-RU" sz="1400" dirty="0"/>
                  <a:t>И </a:t>
                </a:r>
                <a:r>
                  <a:rPr lang="en-US" sz="1400" dirty="0"/>
                  <a:t>API</a:t>
                </a:r>
                <a:endParaRPr lang="ru-RU" sz="1400" dirty="0"/>
              </a:p>
              <a:p>
                <a:pPr algn="ctr"/>
                <a:endParaRPr lang="ru-RU" sz="1400" dirty="0"/>
              </a:p>
              <a:p>
                <a:endParaRPr lang="en-US" sz="1400" dirty="0"/>
              </a:p>
              <a:p>
                <a:r>
                  <a:rPr lang="ru-RU" dirty="0"/>
                  <a:t>—</a:t>
                </a:r>
                <a:r>
                  <a:rPr lang="en-US" sz="1400" dirty="0"/>
                  <a:t> OpenCV</a:t>
                </a:r>
              </a:p>
              <a:p>
                <a:r>
                  <a:rPr lang="ru-RU" dirty="0"/>
                  <a:t>—</a:t>
                </a:r>
                <a:r>
                  <a:rPr lang="en-US" sz="1400" dirty="0"/>
                  <a:t> OpenSSL</a:t>
                </a:r>
              </a:p>
              <a:p>
                <a:r>
                  <a:rPr lang="ru-RU" dirty="0"/>
                  <a:t>—</a:t>
                </a:r>
                <a:r>
                  <a:rPr lang="en-US" sz="1400" dirty="0"/>
                  <a:t> Sailfish API</a:t>
                </a:r>
                <a:br>
                  <a:rPr lang="en-US" sz="1400" dirty="0"/>
                </a:br>
                <a:r>
                  <a:rPr lang="ru-RU" dirty="0"/>
                  <a:t>—</a:t>
                </a:r>
                <a:r>
                  <a:rPr lang="en-US" sz="1400" dirty="0"/>
                  <a:t> Qt</a:t>
                </a:r>
                <a:endParaRPr lang="ru-RU" sz="14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CF8DF41-9453-4E11-910D-70FA1169F862}"/>
                  </a:ext>
                </a:extLst>
              </p:cNvPr>
              <p:cNvSpPr txBox="1"/>
              <p:nvPr/>
            </p:nvSpPr>
            <p:spPr>
              <a:xfrm>
                <a:off x="5391825" y="3436033"/>
                <a:ext cx="1134734" cy="1785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dirty="0"/>
                  <a:t>Карты</a:t>
                </a:r>
                <a:endParaRPr lang="en-US" sz="1400" dirty="0"/>
              </a:p>
              <a:p>
                <a:pPr algn="ctr"/>
                <a:endParaRPr lang="en-US" sz="1400" dirty="0"/>
              </a:p>
              <a:p>
                <a:pPr algn="ctr"/>
                <a:endParaRPr lang="en-US" sz="1400" dirty="0"/>
              </a:p>
              <a:p>
                <a:endParaRPr lang="en-US" sz="1400" dirty="0"/>
              </a:p>
              <a:p>
                <a:r>
                  <a:rPr lang="ru-RU" dirty="0"/>
                  <a:t>—</a:t>
                </a:r>
                <a:r>
                  <a:rPr lang="en-US" dirty="0"/>
                  <a:t> </a:t>
                </a:r>
                <a:r>
                  <a:rPr lang="en-US" sz="1400" dirty="0"/>
                  <a:t>OSM</a:t>
                </a:r>
              </a:p>
              <a:p>
                <a:r>
                  <a:rPr lang="ru-RU" dirty="0"/>
                  <a:t>—</a:t>
                </a:r>
                <a:r>
                  <a:rPr lang="en-US" dirty="0"/>
                  <a:t> </a:t>
                </a:r>
                <a:r>
                  <a:rPr lang="en-US" sz="1400" dirty="0"/>
                  <a:t>HERE</a:t>
                </a:r>
              </a:p>
              <a:p>
                <a:r>
                  <a:rPr lang="ru-RU" dirty="0"/>
                  <a:t>—</a:t>
                </a:r>
                <a:r>
                  <a:rPr lang="en-US" dirty="0"/>
                  <a:t> </a:t>
                </a:r>
                <a:r>
                  <a:rPr lang="en-US" sz="1400" dirty="0"/>
                  <a:t>Maps Tail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DF7246F-92E0-4A08-BCE4-F34BAABFDDF0}"/>
                  </a:ext>
                </a:extLst>
              </p:cNvPr>
              <p:cNvSpPr txBox="1"/>
              <p:nvPr/>
            </p:nvSpPr>
            <p:spPr>
              <a:xfrm>
                <a:off x="6561438" y="3429001"/>
                <a:ext cx="1212127" cy="1508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dirty="0"/>
                  <a:t>Серверы</a:t>
                </a:r>
                <a:endParaRPr lang="en-US" sz="1400" dirty="0"/>
              </a:p>
              <a:p>
                <a:pPr algn="ctr"/>
                <a:endParaRPr lang="en-US" sz="1400" dirty="0"/>
              </a:p>
              <a:p>
                <a:pPr algn="ctr"/>
                <a:endParaRPr lang="en-US" sz="1400" dirty="0"/>
              </a:p>
              <a:p>
                <a:pPr algn="ctr"/>
                <a:endParaRPr lang="en-US" sz="1400" dirty="0"/>
              </a:p>
              <a:p>
                <a:r>
                  <a:rPr lang="ru-RU" dirty="0"/>
                  <a:t>—</a:t>
                </a:r>
                <a:r>
                  <a:rPr lang="en-US" dirty="0"/>
                  <a:t> </a:t>
                </a:r>
                <a:r>
                  <a:rPr lang="en-US" sz="1400" dirty="0" err="1"/>
                  <a:t>TomCat</a:t>
                </a:r>
                <a:endParaRPr lang="en-US" sz="1400" dirty="0"/>
              </a:p>
              <a:p>
                <a:r>
                  <a:rPr lang="ru-RU" dirty="0"/>
                  <a:t>—</a:t>
                </a:r>
                <a:r>
                  <a:rPr lang="en-US" dirty="0"/>
                  <a:t> </a:t>
                </a:r>
                <a:r>
                  <a:rPr lang="en-US" sz="1400" dirty="0" err="1"/>
                  <a:t>GeoServer</a:t>
                </a:r>
                <a:endParaRPr lang="ru-RU" sz="14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0B834E6-8BD2-4D14-BD10-B7EA7D07C91D}"/>
                  </a:ext>
                </a:extLst>
              </p:cNvPr>
              <p:cNvSpPr txBox="1"/>
              <p:nvPr/>
            </p:nvSpPr>
            <p:spPr>
              <a:xfrm>
                <a:off x="9178879" y="3429000"/>
                <a:ext cx="1709763" cy="2893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dirty="0"/>
                  <a:t>Программы</a:t>
                </a:r>
                <a:endParaRPr lang="en-US" sz="1400" dirty="0"/>
              </a:p>
              <a:p>
                <a:pPr algn="ctr"/>
                <a:endParaRPr lang="en-US" sz="1400" dirty="0"/>
              </a:p>
              <a:p>
                <a:pPr algn="ctr"/>
                <a:endParaRPr lang="en-US" sz="1400" dirty="0"/>
              </a:p>
              <a:p>
                <a:endParaRPr lang="en-US" sz="1400" dirty="0"/>
              </a:p>
              <a:p>
                <a:r>
                  <a:rPr lang="ru-RU" dirty="0"/>
                  <a:t>—</a:t>
                </a:r>
                <a:r>
                  <a:rPr lang="en-US" dirty="0"/>
                  <a:t> </a:t>
                </a:r>
                <a:r>
                  <a:rPr lang="en-US" sz="1400" dirty="0"/>
                  <a:t>Qt Creator 5.10.2</a:t>
                </a:r>
              </a:p>
              <a:p>
                <a:r>
                  <a:rPr lang="ru-RU" dirty="0"/>
                  <a:t>—</a:t>
                </a:r>
                <a:r>
                  <a:rPr lang="en-US" dirty="0"/>
                  <a:t> </a:t>
                </a:r>
                <a:r>
                  <a:rPr lang="en-US" sz="1400" dirty="0"/>
                  <a:t>Android SDK</a:t>
                </a:r>
              </a:p>
              <a:p>
                <a:r>
                  <a:rPr lang="ru-RU" dirty="0"/>
                  <a:t>—</a:t>
                </a:r>
                <a:r>
                  <a:rPr lang="en-US" dirty="0"/>
                  <a:t> </a:t>
                </a:r>
                <a:r>
                  <a:rPr lang="en-US" sz="1400" dirty="0"/>
                  <a:t>Android NDK 10e</a:t>
                </a:r>
              </a:p>
              <a:p>
                <a:r>
                  <a:rPr lang="ru-RU" dirty="0"/>
                  <a:t>—</a:t>
                </a:r>
                <a:r>
                  <a:rPr lang="en-US" dirty="0"/>
                  <a:t> </a:t>
                </a:r>
                <a:r>
                  <a:rPr lang="en-US" sz="1400" dirty="0"/>
                  <a:t>JDK 8</a:t>
                </a:r>
              </a:p>
              <a:p>
                <a:r>
                  <a:rPr lang="ru-RU" dirty="0"/>
                  <a:t>—</a:t>
                </a:r>
                <a:r>
                  <a:rPr lang="en-US" dirty="0"/>
                  <a:t> </a:t>
                </a:r>
                <a:r>
                  <a:rPr lang="en-US" sz="1400" dirty="0"/>
                  <a:t>Terminal macOS</a:t>
                </a:r>
              </a:p>
              <a:p>
                <a:r>
                  <a:rPr lang="ru-RU" dirty="0"/>
                  <a:t>—</a:t>
                </a:r>
                <a:r>
                  <a:rPr lang="en-US" dirty="0"/>
                  <a:t> </a:t>
                </a:r>
                <a:r>
                  <a:rPr lang="en-US" sz="1400" dirty="0" err="1"/>
                  <a:t>Xcode</a:t>
                </a:r>
                <a:endParaRPr lang="en-US" sz="1400" dirty="0"/>
              </a:p>
              <a:p>
                <a:r>
                  <a:rPr lang="ru-RU" dirty="0"/>
                  <a:t>—</a:t>
                </a:r>
                <a:r>
                  <a:rPr lang="en-US" dirty="0"/>
                  <a:t> </a:t>
                </a:r>
                <a:r>
                  <a:rPr lang="en-US" sz="1400" dirty="0"/>
                  <a:t>JSON translate</a:t>
                </a:r>
                <a:endParaRPr lang="ru-RU" sz="14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27273F1-EB5F-45EB-AC4F-63B463864CCD}"/>
                  </a:ext>
                </a:extLst>
              </p:cNvPr>
              <p:cNvSpPr txBox="1"/>
              <p:nvPr/>
            </p:nvSpPr>
            <p:spPr>
              <a:xfrm>
                <a:off x="10962370" y="3429000"/>
                <a:ext cx="1168974" cy="2000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dirty="0"/>
                  <a:t>Языки</a:t>
                </a:r>
                <a:endParaRPr lang="en-US" sz="1400" dirty="0"/>
              </a:p>
              <a:p>
                <a:pPr algn="ctr"/>
                <a:endParaRPr lang="en-US" sz="1400" dirty="0"/>
              </a:p>
              <a:p>
                <a:pPr algn="ctr"/>
                <a:endParaRPr lang="en-US" sz="1400" dirty="0"/>
              </a:p>
              <a:p>
                <a:endParaRPr lang="en-US" sz="1400" dirty="0"/>
              </a:p>
              <a:p>
                <a:r>
                  <a:rPr lang="ru-RU" dirty="0"/>
                  <a:t>—</a:t>
                </a:r>
                <a:r>
                  <a:rPr lang="en-US" dirty="0"/>
                  <a:t> </a:t>
                </a:r>
                <a:r>
                  <a:rPr lang="en-US" sz="1400" dirty="0"/>
                  <a:t>C++</a:t>
                </a:r>
              </a:p>
              <a:p>
                <a:r>
                  <a:rPr lang="ru-RU" dirty="0"/>
                  <a:t>—</a:t>
                </a:r>
                <a:r>
                  <a:rPr lang="en-US" dirty="0"/>
                  <a:t> </a:t>
                </a:r>
                <a:r>
                  <a:rPr lang="en-US" sz="1400" dirty="0"/>
                  <a:t>QML</a:t>
                </a:r>
              </a:p>
              <a:p>
                <a:r>
                  <a:rPr lang="ru-RU" dirty="0"/>
                  <a:t>—</a:t>
                </a:r>
                <a:r>
                  <a:rPr lang="en-US" dirty="0"/>
                  <a:t> </a:t>
                </a:r>
                <a:r>
                  <a:rPr lang="en-US" sz="1400" dirty="0"/>
                  <a:t>JavaScript</a:t>
                </a:r>
              </a:p>
              <a:p>
                <a:endParaRPr lang="ru-RU" sz="14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1E963DF-3683-4127-BFF6-C5950D7EFAB9}"/>
                  </a:ext>
                </a:extLst>
              </p:cNvPr>
              <p:cNvSpPr txBox="1"/>
              <p:nvPr/>
            </p:nvSpPr>
            <p:spPr>
              <a:xfrm>
                <a:off x="7876034" y="3411415"/>
                <a:ext cx="1267583" cy="166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База данных</a:t>
                </a:r>
              </a:p>
              <a:p>
                <a:pPr algn="ctr"/>
                <a:endParaRPr lang="en-US" sz="1400" dirty="0"/>
              </a:p>
              <a:p>
                <a:pPr algn="ctr"/>
                <a:endParaRPr lang="en-US" sz="1400" dirty="0"/>
              </a:p>
              <a:p>
                <a:pPr algn="ctr"/>
                <a:endParaRPr lang="en-US" sz="1400" dirty="0"/>
              </a:p>
              <a:p>
                <a:r>
                  <a:rPr lang="ru-RU" dirty="0"/>
                  <a:t>—</a:t>
                </a:r>
                <a:r>
                  <a:rPr lang="en-US" dirty="0"/>
                  <a:t> </a:t>
                </a:r>
                <a:r>
                  <a:rPr lang="en-US" sz="1400" dirty="0"/>
                  <a:t>SQLite</a:t>
                </a:r>
                <a:endParaRPr lang="ru-RU" sz="1400" dirty="0"/>
              </a:p>
              <a:p>
                <a:endParaRPr lang="ru-RU" sz="1400" dirty="0"/>
              </a:p>
              <a:p>
                <a:endParaRPr lang="ru-RU" sz="1400" dirty="0"/>
              </a:p>
            </p:txBody>
          </p:sp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5234E147-2942-47FA-AE08-3CDA8FDDCFE6}"/>
                </a:ext>
              </a:extLst>
            </p:cNvPr>
            <p:cNvGrpSpPr/>
            <p:nvPr/>
          </p:nvGrpSpPr>
          <p:grpSpPr>
            <a:xfrm>
              <a:off x="229927" y="653621"/>
              <a:ext cx="10891798" cy="3138838"/>
              <a:chOff x="183339" y="2998988"/>
              <a:chExt cx="10891798" cy="3138838"/>
            </a:xfrm>
          </p:grpSpPr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xmlns="" id="{E6783223-FA9E-459C-BB67-E9A6701D5C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3339" y="3011082"/>
                <a:ext cx="15925" cy="240144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xmlns="" id="{1A95F4CE-0F94-4EAE-8C80-976F91CBC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6469" y="3011082"/>
                <a:ext cx="0" cy="174808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xmlns="" id="{F2233DB7-24FF-45F6-8FC9-C80E502757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58856" y="3011082"/>
                <a:ext cx="15180" cy="228910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xmlns="" id="{37AD5A9C-A587-4B21-B112-0112B93CC0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8535" y="2998988"/>
                <a:ext cx="13542" cy="2042119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xmlns="" id="{CF4AB1F4-DEE8-4910-BFCF-6258FB1FB5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3907" y="2998988"/>
                <a:ext cx="11723" cy="176779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93FE0DC3-5AD7-4265-8D10-96AB3D7CF4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65315" y="3011082"/>
                <a:ext cx="9794" cy="1476926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xmlns="" id="{9E1C28F1-CF3E-4D73-AF9B-46D9A782D0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66723" y="2998988"/>
                <a:ext cx="0" cy="313883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9163E489-BC34-410E-8B67-E3C2F0061D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61595" y="2998988"/>
                <a:ext cx="13542" cy="204211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xmlns="" id="{E5B7148D-16A9-4217-BF8F-DEE08BD34A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339" y="2998988"/>
                <a:ext cx="10891798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8306C30-53CB-4A9F-8B18-3BB043D148D1}"/>
              </a:ext>
            </a:extLst>
          </p:cNvPr>
          <p:cNvSpPr txBox="1"/>
          <p:nvPr/>
        </p:nvSpPr>
        <p:spPr>
          <a:xfrm>
            <a:off x="3122718" y="1028787"/>
            <a:ext cx="594656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/>
              <a:t>Инструменты которые я использовал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CF40533-A8CD-4D22-B0B1-DEBD0796219E}"/>
              </a:ext>
            </a:extLst>
          </p:cNvPr>
          <p:cNvSpPr txBox="1"/>
          <p:nvPr/>
        </p:nvSpPr>
        <p:spPr>
          <a:xfrm>
            <a:off x="111623" y="6203576"/>
            <a:ext cx="646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ru-RU" sz="1200" i="1" dirty="0"/>
              <a:t>Некоторые программы и СУБД не были включены, такие как</a:t>
            </a:r>
            <a:r>
              <a:rPr lang="en-US" sz="1200" i="1" dirty="0"/>
              <a:t>: </a:t>
            </a:r>
          </a:p>
          <a:p>
            <a:r>
              <a:rPr lang="en-US" sz="1200" i="1" dirty="0"/>
              <a:t>Homebrew, Comer, MSYS , Notepad++</a:t>
            </a:r>
            <a:r>
              <a:rPr lang="ru-RU" sz="1200" i="1" dirty="0"/>
              <a:t>, </a:t>
            </a:r>
            <a:r>
              <a:rPr lang="en-US" sz="1200" i="1" dirty="0"/>
              <a:t>Oracle , PostgreSQL </a:t>
            </a:r>
            <a:r>
              <a:rPr lang="ru-RU" sz="1200" i="1" dirty="0"/>
              <a:t>и т.д.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68770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BEA5D00-72A9-4564-8FA9-7931745D6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1643" y="2490540"/>
            <a:ext cx="2408714" cy="187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Users\danilov\Desktop\logook.png">
            <a:extLst>
              <a:ext uri="{FF2B5EF4-FFF2-40B4-BE49-F238E27FC236}">
                <a16:creationId xmlns:a16="http://schemas.microsoft.com/office/drawing/2014/main" xmlns="" id="{AD12CBAB-628D-45A3-BD02-51D3FF4C8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8878" y="6361954"/>
            <a:ext cx="1395860" cy="354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465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3BBAAF-81BC-4971-9F0F-1DFF20B0B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5597" y="2310602"/>
            <a:ext cx="2980805" cy="2236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danilov\Desktop\logook.png">
            <a:extLst>
              <a:ext uri="{FF2B5EF4-FFF2-40B4-BE49-F238E27FC236}">
                <a16:creationId xmlns:a16="http://schemas.microsoft.com/office/drawing/2014/main" xmlns="" id="{71F4081F-AF2F-4373-9CF7-DE0CF9B14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8878" y="6361954"/>
            <a:ext cx="1395860" cy="354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155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BD64F16-155E-4A12-85FF-1D4ED1AFF6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9302" y="2819400"/>
            <a:ext cx="3513395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danilov\Desktop\logook.png">
            <a:extLst>
              <a:ext uri="{FF2B5EF4-FFF2-40B4-BE49-F238E27FC236}">
                <a16:creationId xmlns:a16="http://schemas.microsoft.com/office/drawing/2014/main" xmlns="" id="{ED18FD0B-3C75-4D20-8702-5293D0A91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8878" y="6361954"/>
            <a:ext cx="1395860" cy="354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480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06E65F-3D34-4B9C-97F2-5D7C30E8B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642" y="1148754"/>
            <a:ext cx="7732105" cy="43471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5CF8C2-86D6-4A3A-9716-EADEF4B63F4C}"/>
              </a:ext>
            </a:extLst>
          </p:cNvPr>
          <p:cNvSpPr txBox="1"/>
          <p:nvPr/>
        </p:nvSpPr>
        <p:spPr>
          <a:xfrm>
            <a:off x="4645795" y="5524580"/>
            <a:ext cx="290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  <a:cs typeface="Arial" panose="020B0604020202020204" pitchFamily="34" charset="0"/>
              </a:rPr>
              <a:t>Qt Development Frameworks</a:t>
            </a:r>
          </a:p>
        </p:txBody>
      </p:sp>
      <p:pic>
        <p:nvPicPr>
          <p:cNvPr id="4" name="Picture 3" descr="C:\Users\danilov\Desktop\logook.png">
            <a:extLst>
              <a:ext uri="{FF2B5EF4-FFF2-40B4-BE49-F238E27FC236}">
                <a16:creationId xmlns:a16="http://schemas.microsoft.com/office/drawing/2014/main" xmlns="" id="{A4946522-7A88-4C93-8F0C-C8CA0893D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8878" y="6361954"/>
            <a:ext cx="1395860" cy="354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691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204</Words>
  <Application>Microsoft Office PowerPoint</Application>
  <PresentationFormat>Произвольный</PresentationFormat>
  <Paragraphs>90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WXQ</dc:creator>
  <cp:lastModifiedBy>student</cp:lastModifiedBy>
  <cp:revision>40</cp:revision>
  <dcterms:created xsi:type="dcterms:W3CDTF">2018-09-28T19:04:47Z</dcterms:created>
  <dcterms:modified xsi:type="dcterms:W3CDTF">2018-11-19T06:38:40Z</dcterms:modified>
</cp:coreProperties>
</file>